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63" r:id="rId12"/>
    <p:sldId id="268" r:id="rId13"/>
    <p:sldId id="264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6"/>
    <p:restoredTop sz="94648"/>
  </p:normalViewPr>
  <p:slideViewPr>
    <p:cSldViewPr snapToGrid="0">
      <p:cViewPr varScale="1">
        <p:scale>
          <a:sx n="77" d="100"/>
          <a:sy n="77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37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37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30FB1E-6937-40A8-B4C9-041D95A219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D8862C1-A160-434E-B407-81AF4B71D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capture the impact of subway and park proximity, distance features were created. We used the column </a:t>
          </a:r>
          <a:r>
            <a:rPr lang="en-US" dirty="0" err="1"/>
            <a:t>TaxRateAreas</a:t>
          </a:r>
          <a:r>
            <a:rPr lang="en-US" dirty="0"/>
            <a:t> to further smooth property values.</a:t>
          </a:r>
        </a:p>
      </dgm:t>
    </dgm:pt>
    <dgm:pt modelId="{4F6C54A7-DE81-46D9-BC18-312196C9FD8A}" type="parTrans" cxnId="{7CC64CCB-A5BC-4F73-AF5D-6434992C1398}">
      <dgm:prSet/>
      <dgm:spPr/>
      <dgm:t>
        <a:bodyPr/>
        <a:lstStyle/>
        <a:p>
          <a:endParaRPr lang="en-US"/>
        </a:p>
      </dgm:t>
    </dgm:pt>
    <dgm:pt modelId="{027C5326-BAE7-4BFF-B09B-CAE1D1E6D9B5}" type="sibTrans" cxnId="{7CC64CCB-A5BC-4F73-AF5D-6434992C1398}">
      <dgm:prSet/>
      <dgm:spPr/>
      <dgm:t>
        <a:bodyPr/>
        <a:lstStyle/>
        <a:p>
          <a:endParaRPr lang="en-US"/>
        </a:p>
      </dgm:t>
    </dgm:pt>
    <dgm:pt modelId="{281ECE7D-85C1-47B6-97E2-066753EED3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Distance intervals (e.g., properties within 0.25 miles, 0.5 miles, up to 2 miles) from subway stations and parks.</a:t>
          </a:r>
        </a:p>
      </dgm:t>
    </dgm:pt>
    <dgm:pt modelId="{B2914CA5-1F13-4D53-8FB8-6EBE10E57353}" type="parTrans" cxnId="{001ED789-352D-4E8F-A024-F5C1F3E0F9E7}">
      <dgm:prSet/>
      <dgm:spPr/>
      <dgm:t>
        <a:bodyPr/>
        <a:lstStyle/>
        <a:p>
          <a:endParaRPr lang="en-US"/>
        </a:p>
      </dgm:t>
    </dgm:pt>
    <dgm:pt modelId="{53BC6217-0F62-48AD-A018-37E807476503}" type="sibTrans" cxnId="{001ED789-352D-4E8F-A024-F5C1F3E0F9E7}">
      <dgm:prSet/>
      <dgm:spPr/>
      <dgm:t>
        <a:bodyPr/>
        <a:lstStyle/>
        <a:p>
          <a:endParaRPr lang="en-US"/>
        </a:p>
      </dgm:t>
    </dgm:pt>
    <dgm:pt modelId="{C5C0C6AB-D6BF-4E98-827B-EA164CCFF2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control group for properties located more than 2 miles from either a subway station or park.</a:t>
          </a:r>
        </a:p>
      </dgm:t>
    </dgm:pt>
    <dgm:pt modelId="{592497E5-B635-4962-AF20-3854F53DD436}" type="parTrans" cxnId="{0C40A442-53F6-4F0F-87D6-ABC4A8D08E13}">
      <dgm:prSet/>
      <dgm:spPr/>
      <dgm:t>
        <a:bodyPr/>
        <a:lstStyle/>
        <a:p>
          <a:endParaRPr lang="en-US"/>
        </a:p>
      </dgm:t>
    </dgm:pt>
    <dgm:pt modelId="{341B6A40-39BD-4949-A583-400242DBEC49}" type="sibTrans" cxnId="{0C40A442-53F6-4F0F-87D6-ABC4A8D08E13}">
      <dgm:prSet/>
      <dgm:spPr/>
      <dgm:t>
        <a:bodyPr/>
        <a:lstStyle/>
        <a:p>
          <a:endParaRPr lang="en-US"/>
        </a:p>
      </dgm:t>
    </dgm:pt>
    <dgm:pt modelId="{7E20880C-133B-4F58-B1EC-5784F45B33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These features helped assess the influence of proximity on property values.</a:t>
          </a:r>
        </a:p>
      </dgm:t>
    </dgm:pt>
    <dgm:pt modelId="{B3223035-972B-4D1B-82ED-D356D79A0359}" type="parTrans" cxnId="{66E2F499-782F-4F85-BF06-14B8EC30A0E8}">
      <dgm:prSet/>
      <dgm:spPr/>
      <dgm:t>
        <a:bodyPr/>
        <a:lstStyle/>
        <a:p>
          <a:endParaRPr lang="en-US"/>
        </a:p>
      </dgm:t>
    </dgm:pt>
    <dgm:pt modelId="{21D0256F-6F1D-443D-9A75-697A18831EAB}" type="sibTrans" cxnId="{66E2F499-782F-4F85-BF06-14B8EC30A0E8}">
      <dgm:prSet/>
      <dgm:spPr/>
      <dgm:t>
        <a:bodyPr/>
        <a:lstStyle/>
        <a:p>
          <a:endParaRPr lang="en-US"/>
        </a:p>
      </dgm:t>
    </dgm:pt>
    <dgm:pt modelId="{815BC1A6-0CE7-4EC9-A107-03BF15168BC1}" type="pres">
      <dgm:prSet presAssocID="{EA30FB1E-6937-40A8-B4C9-041D95A219E5}" presName="root" presStyleCnt="0">
        <dgm:presLayoutVars>
          <dgm:dir/>
          <dgm:resizeHandles val="exact"/>
        </dgm:presLayoutVars>
      </dgm:prSet>
      <dgm:spPr/>
    </dgm:pt>
    <dgm:pt modelId="{3DFF21CB-0BF6-4901-8519-040DB4362CCC}" type="pres">
      <dgm:prSet presAssocID="{AD8862C1-A160-434E-B407-81AF4B71D79A}" presName="compNode" presStyleCnt="0"/>
      <dgm:spPr/>
    </dgm:pt>
    <dgm:pt modelId="{9B7AFB1D-95FD-40A5-B799-C47EEEB6AA07}" type="pres">
      <dgm:prSet presAssocID="{AD8862C1-A160-434E-B407-81AF4B71D79A}" presName="bgRect" presStyleLbl="bgShp" presStyleIdx="0" presStyleCnt="4"/>
      <dgm:spPr/>
    </dgm:pt>
    <dgm:pt modelId="{C6867F2D-4E80-40F3-9C0C-65CDA30D4D2D}" type="pres">
      <dgm:prSet presAssocID="{AD8862C1-A160-434E-B407-81AF4B71D79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6FB41B2F-A342-4C66-8498-29B92B73C384}" type="pres">
      <dgm:prSet presAssocID="{AD8862C1-A160-434E-B407-81AF4B71D79A}" presName="spaceRect" presStyleCnt="0"/>
      <dgm:spPr/>
    </dgm:pt>
    <dgm:pt modelId="{8282839A-6117-4DEC-8CBE-3D5E2E6799C1}" type="pres">
      <dgm:prSet presAssocID="{AD8862C1-A160-434E-B407-81AF4B71D79A}" presName="parTx" presStyleLbl="revTx" presStyleIdx="0" presStyleCnt="4">
        <dgm:presLayoutVars>
          <dgm:chMax val="0"/>
          <dgm:chPref val="0"/>
        </dgm:presLayoutVars>
      </dgm:prSet>
      <dgm:spPr/>
    </dgm:pt>
    <dgm:pt modelId="{FED05516-A9A3-4FED-91CD-DE37E24E1577}" type="pres">
      <dgm:prSet presAssocID="{027C5326-BAE7-4BFF-B09B-CAE1D1E6D9B5}" presName="sibTrans" presStyleCnt="0"/>
      <dgm:spPr/>
    </dgm:pt>
    <dgm:pt modelId="{0D9FB99F-0FB2-4C07-80E7-413CC6646D88}" type="pres">
      <dgm:prSet presAssocID="{281ECE7D-85C1-47B6-97E2-066753EED3D3}" presName="compNode" presStyleCnt="0"/>
      <dgm:spPr/>
    </dgm:pt>
    <dgm:pt modelId="{9918C7D8-C143-498D-A0D7-83233ECD23DD}" type="pres">
      <dgm:prSet presAssocID="{281ECE7D-85C1-47B6-97E2-066753EED3D3}" presName="bgRect" presStyleLbl="bgShp" presStyleIdx="1" presStyleCnt="4"/>
      <dgm:spPr/>
    </dgm:pt>
    <dgm:pt modelId="{C5099C04-3D65-49D1-97CD-61CD640335B6}" type="pres">
      <dgm:prSet presAssocID="{281ECE7D-85C1-47B6-97E2-066753EED3D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42E2EABA-CDCA-4FBC-85FF-9AA28362A275}" type="pres">
      <dgm:prSet presAssocID="{281ECE7D-85C1-47B6-97E2-066753EED3D3}" presName="spaceRect" presStyleCnt="0"/>
      <dgm:spPr/>
    </dgm:pt>
    <dgm:pt modelId="{8226AF82-D873-4788-A3C0-CBEDC677A2C3}" type="pres">
      <dgm:prSet presAssocID="{281ECE7D-85C1-47B6-97E2-066753EED3D3}" presName="parTx" presStyleLbl="revTx" presStyleIdx="1" presStyleCnt="4">
        <dgm:presLayoutVars>
          <dgm:chMax val="0"/>
          <dgm:chPref val="0"/>
        </dgm:presLayoutVars>
      </dgm:prSet>
      <dgm:spPr/>
    </dgm:pt>
    <dgm:pt modelId="{8644DA72-8E4E-4D64-A592-360CA949E73A}" type="pres">
      <dgm:prSet presAssocID="{53BC6217-0F62-48AD-A018-37E807476503}" presName="sibTrans" presStyleCnt="0"/>
      <dgm:spPr/>
    </dgm:pt>
    <dgm:pt modelId="{02EFDD18-0378-4381-8B53-3A3B29452E73}" type="pres">
      <dgm:prSet presAssocID="{C5C0C6AB-D6BF-4E98-827B-EA164CCFF218}" presName="compNode" presStyleCnt="0"/>
      <dgm:spPr/>
    </dgm:pt>
    <dgm:pt modelId="{F56F8D0D-527C-46A0-BCB8-CFABEDA357B7}" type="pres">
      <dgm:prSet presAssocID="{C5C0C6AB-D6BF-4E98-827B-EA164CCFF218}" presName="bgRect" presStyleLbl="bgShp" presStyleIdx="2" presStyleCnt="4"/>
      <dgm:spPr/>
    </dgm:pt>
    <dgm:pt modelId="{D04696DF-D127-44D8-847D-59C08601CA30}" type="pres">
      <dgm:prSet presAssocID="{C5C0C6AB-D6BF-4E98-827B-EA164CCFF21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28A78EC0-27C7-461F-B385-00763E2893F1}" type="pres">
      <dgm:prSet presAssocID="{C5C0C6AB-D6BF-4E98-827B-EA164CCFF218}" presName="spaceRect" presStyleCnt="0"/>
      <dgm:spPr/>
    </dgm:pt>
    <dgm:pt modelId="{1E4DE8AF-056C-4623-B2C9-0912077EE7D9}" type="pres">
      <dgm:prSet presAssocID="{C5C0C6AB-D6BF-4E98-827B-EA164CCFF218}" presName="parTx" presStyleLbl="revTx" presStyleIdx="2" presStyleCnt="4">
        <dgm:presLayoutVars>
          <dgm:chMax val="0"/>
          <dgm:chPref val="0"/>
        </dgm:presLayoutVars>
      </dgm:prSet>
      <dgm:spPr/>
    </dgm:pt>
    <dgm:pt modelId="{56DAEE54-0D30-4C75-8BB9-F27E5817FED3}" type="pres">
      <dgm:prSet presAssocID="{341B6A40-39BD-4949-A583-400242DBEC49}" presName="sibTrans" presStyleCnt="0"/>
      <dgm:spPr/>
    </dgm:pt>
    <dgm:pt modelId="{DE9E27C6-A3CE-467E-A26F-984E1B9542B2}" type="pres">
      <dgm:prSet presAssocID="{7E20880C-133B-4F58-B1EC-5784F45B3360}" presName="compNode" presStyleCnt="0"/>
      <dgm:spPr/>
    </dgm:pt>
    <dgm:pt modelId="{A4911447-B962-4883-B0BA-0A62B787F587}" type="pres">
      <dgm:prSet presAssocID="{7E20880C-133B-4F58-B1EC-5784F45B3360}" presName="bgRect" presStyleLbl="bgShp" presStyleIdx="3" presStyleCnt="4"/>
      <dgm:spPr/>
    </dgm:pt>
    <dgm:pt modelId="{4C5C25AA-09CC-4B86-B6A5-28337CEAEC67}" type="pres">
      <dgm:prSet presAssocID="{7E20880C-133B-4F58-B1EC-5784F45B33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B3919DE-4306-4107-95CE-99B6986B90AD}" type="pres">
      <dgm:prSet presAssocID="{7E20880C-133B-4F58-B1EC-5784F45B3360}" presName="spaceRect" presStyleCnt="0"/>
      <dgm:spPr/>
    </dgm:pt>
    <dgm:pt modelId="{60F45AFF-6448-48CE-97AD-E1FE2C4CE94C}" type="pres">
      <dgm:prSet presAssocID="{7E20880C-133B-4F58-B1EC-5784F45B33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8538A04-CEB4-944B-B4A9-70BD0E0E2898}" type="presOf" srcId="{7E20880C-133B-4F58-B1EC-5784F45B3360}" destId="{60F45AFF-6448-48CE-97AD-E1FE2C4CE94C}" srcOrd="0" destOrd="0" presId="urn:microsoft.com/office/officeart/2018/2/layout/IconVerticalSolidList"/>
    <dgm:cxn modelId="{4F71601D-DEFE-A240-AEF7-7A3361D1E5CC}" type="presOf" srcId="{C5C0C6AB-D6BF-4E98-827B-EA164CCFF218}" destId="{1E4DE8AF-056C-4623-B2C9-0912077EE7D9}" srcOrd="0" destOrd="0" presId="urn:microsoft.com/office/officeart/2018/2/layout/IconVerticalSolidList"/>
    <dgm:cxn modelId="{96FACA1F-0F22-DD40-B209-CEE5AAD7994F}" type="presOf" srcId="{EA30FB1E-6937-40A8-B4C9-041D95A219E5}" destId="{815BC1A6-0CE7-4EC9-A107-03BF15168BC1}" srcOrd="0" destOrd="0" presId="urn:microsoft.com/office/officeart/2018/2/layout/IconVerticalSolidList"/>
    <dgm:cxn modelId="{249F6D2C-2A7A-A04F-8B84-42BEB0C71C68}" type="presOf" srcId="{281ECE7D-85C1-47B6-97E2-066753EED3D3}" destId="{8226AF82-D873-4788-A3C0-CBEDC677A2C3}" srcOrd="0" destOrd="0" presId="urn:microsoft.com/office/officeart/2018/2/layout/IconVerticalSolidList"/>
    <dgm:cxn modelId="{0C40A442-53F6-4F0F-87D6-ABC4A8D08E13}" srcId="{EA30FB1E-6937-40A8-B4C9-041D95A219E5}" destId="{C5C0C6AB-D6BF-4E98-827B-EA164CCFF218}" srcOrd="2" destOrd="0" parTransId="{592497E5-B635-4962-AF20-3854F53DD436}" sibTransId="{341B6A40-39BD-4949-A583-400242DBEC49}"/>
    <dgm:cxn modelId="{001ED789-352D-4E8F-A024-F5C1F3E0F9E7}" srcId="{EA30FB1E-6937-40A8-B4C9-041D95A219E5}" destId="{281ECE7D-85C1-47B6-97E2-066753EED3D3}" srcOrd="1" destOrd="0" parTransId="{B2914CA5-1F13-4D53-8FB8-6EBE10E57353}" sibTransId="{53BC6217-0F62-48AD-A018-37E807476503}"/>
    <dgm:cxn modelId="{66E2F499-782F-4F85-BF06-14B8EC30A0E8}" srcId="{EA30FB1E-6937-40A8-B4C9-041D95A219E5}" destId="{7E20880C-133B-4F58-B1EC-5784F45B3360}" srcOrd="3" destOrd="0" parTransId="{B3223035-972B-4D1B-82ED-D356D79A0359}" sibTransId="{21D0256F-6F1D-443D-9A75-697A18831EAB}"/>
    <dgm:cxn modelId="{7CC64CCB-A5BC-4F73-AF5D-6434992C1398}" srcId="{EA30FB1E-6937-40A8-B4C9-041D95A219E5}" destId="{AD8862C1-A160-434E-B407-81AF4B71D79A}" srcOrd="0" destOrd="0" parTransId="{4F6C54A7-DE81-46D9-BC18-312196C9FD8A}" sibTransId="{027C5326-BAE7-4BFF-B09B-CAE1D1E6D9B5}"/>
    <dgm:cxn modelId="{A629BDDE-3216-2B4D-B3E1-89F2C16F7071}" type="presOf" srcId="{AD8862C1-A160-434E-B407-81AF4B71D79A}" destId="{8282839A-6117-4DEC-8CBE-3D5E2E6799C1}" srcOrd="0" destOrd="0" presId="urn:microsoft.com/office/officeart/2018/2/layout/IconVerticalSolidList"/>
    <dgm:cxn modelId="{036EF614-FDA0-2245-9C0F-0CF33C5074C1}" type="presParOf" srcId="{815BC1A6-0CE7-4EC9-A107-03BF15168BC1}" destId="{3DFF21CB-0BF6-4901-8519-040DB4362CCC}" srcOrd="0" destOrd="0" presId="urn:microsoft.com/office/officeart/2018/2/layout/IconVerticalSolidList"/>
    <dgm:cxn modelId="{82D16DF7-565F-344B-A9E8-7807C1B4DB34}" type="presParOf" srcId="{3DFF21CB-0BF6-4901-8519-040DB4362CCC}" destId="{9B7AFB1D-95FD-40A5-B799-C47EEEB6AA07}" srcOrd="0" destOrd="0" presId="urn:microsoft.com/office/officeart/2018/2/layout/IconVerticalSolidList"/>
    <dgm:cxn modelId="{A854F47D-5232-AC45-BED9-04B48BBC9A8C}" type="presParOf" srcId="{3DFF21CB-0BF6-4901-8519-040DB4362CCC}" destId="{C6867F2D-4E80-40F3-9C0C-65CDA30D4D2D}" srcOrd="1" destOrd="0" presId="urn:microsoft.com/office/officeart/2018/2/layout/IconVerticalSolidList"/>
    <dgm:cxn modelId="{96180C60-8D70-A448-A431-D4111B8CCDC3}" type="presParOf" srcId="{3DFF21CB-0BF6-4901-8519-040DB4362CCC}" destId="{6FB41B2F-A342-4C66-8498-29B92B73C384}" srcOrd="2" destOrd="0" presId="urn:microsoft.com/office/officeart/2018/2/layout/IconVerticalSolidList"/>
    <dgm:cxn modelId="{60D60AF5-91A3-EB4C-979D-235DA0C97975}" type="presParOf" srcId="{3DFF21CB-0BF6-4901-8519-040DB4362CCC}" destId="{8282839A-6117-4DEC-8CBE-3D5E2E6799C1}" srcOrd="3" destOrd="0" presId="urn:microsoft.com/office/officeart/2018/2/layout/IconVerticalSolidList"/>
    <dgm:cxn modelId="{5004944F-1DA1-CD4F-B851-74F80234491E}" type="presParOf" srcId="{815BC1A6-0CE7-4EC9-A107-03BF15168BC1}" destId="{FED05516-A9A3-4FED-91CD-DE37E24E1577}" srcOrd="1" destOrd="0" presId="urn:microsoft.com/office/officeart/2018/2/layout/IconVerticalSolidList"/>
    <dgm:cxn modelId="{6BC0D9D3-54D2-D94B-8FF9-97C7DF16BE3F}" type="presParOf" srcId="{815BC1A6-0CE7-4EC9-A107-03BF15168BC1}" destId="{0D9FB99F-0FB2-4C07-80E7-413CC6646D88}" srcOrd="2" destOrd="0" presId="urn:microsoft.com/office/officeart/2018/2/layout/IconVerticalSolidList"/>
    <dgm:cxn modelId="{31E7C7D7-7DE8-5043-AFC2-00D5B8719FFF}" type="presParOf" srcId="{0D9FB99F-0FB2-4C07-80E7-413CC6646D88}" destId="{9918C7D8-C143-498D-A0D7-83233ECD23DD}" srcOrd="0" destOrd="0" presId="urn:microsoft.com/office/officeart/2018/2/layout/IconVerticalSolidList"/>
    <dgm:cxn modelId="{84EB7E22-4891-F142-981E-B4F0A3D8D51F}" type="presParOf" srcId="{0D9FB99F-0FB2-4C07-80E7-413CC6646D88}" destId="{C5099C04-3D65-49D1-97CD-61CD640335B6}" srcOrd="1" destOrd="0" presId="urn:microsoft.com/office/officeart/2018/2/layout/IconVerticalSolidList"/>
    <dgm:cxn modelId="{E95ED49E-8EEF-634C-8479-9D4D64DE6B49}" type="presParOf" srcId="{0D9FB99F-0FB2-4C07-80E7-413CC6646D88}" destId="{42E2EABA-CDCA-4FBC-85FF-9AA28362A275}" srcOrd="2" destOrd="0" presId="urn:microsoft.com/office/officeart/2018/2/layout/IconVerticalSolidList"/>
    <dgm:cxn modelId="{5C91804D-278D-E84B-8985-E4037E3972D4}" type="presParOf" srcId="{0D9FB99F-0FB2-4C07-80E7-413CC6646D88}" destId="{8226AF82-D873-4788-A3C0-CBEDC677A2C3}" srcOrd="3" destOrd="0" presId="urn:microsoft.com/office/officeart/2018/2/layout/IconVerticalSolidList"/>
    <dgm:cxn modelId="{7EDA3F92-2E07-5242-8F06-30198EF38949}" type="presParOf" srcId="{815BC1A6-0CE7-4EC9-A107-03BF15168BC1}" destId="{8644DA72-8E4E-4D64-A592-360CA949E73A}" srcOrd="3" destOrd="0" presId="urn:microsoft.com/office/officeart/2018/2/layout/IconVerticalSolidList"/>
    <dgm:cxn modelId="{96C944EF-47C0-6E49-9513-0F38B4DB619D}" type="presParOf" srcId="{815BC1A6-0CE7-4EC9-A107-03BF15168BC1}" destId="{02EFDD18-0378-4381-8B53-3A3B29452E73}" srcOrd="4" destOrd="0" presId="urn:microsoft.com/office/officeart/2018/2/layout/IconVerticalSolidList"/>
    <dgm:cxn modelId="{C93CC5C5-46D4-014A-AE73-81EC1EA20ECB}" type="presParOf" srcId="{02EFDD18-0378-4381-8B53-3A3B29452E73}" destId="{F56F8D0D-527C-46A0-BCB8-CFABEDA357B7}" srcOrd="0" destOrd="0" presId="urn:microsoft.com/office/officeart/2018/2/layout/IconVerticalSolidList"/>
    <dgm:cxn modelId="{77F986B5-D5D3-F84B-A529-F6BDC897EECF}" type="presParOf" srcId="{02EFDD18-0378-4381-8B53-3A3B29452E73}" destId="{D04696DF-D127-44D8-847D-59C08601CA30}" srcOrd="1" destOrd="0" presId="urn:microsoft.com/office/officeart/2018/2/layout/IconVerticalSolidList"/>
    <dgm:cxn modelId="{86A363DF-8ECB-4F48-AA14-A284EA55E5B8}" type="presParOf" srcId="{02EFDD18-0378-4381-8B53-3A3B29452E73}" destId="{28A78EC0-27C7-461F-B385-00763E2893F1}" srcOrd="2" destOrd="0" presId="urn:microsoft.com/office/officeart/2018/2/layout/IconVerticalSolidList"/>
    <dgm:cxn modelId="{37BE2627-0DC6-DB46-8C0E-6D858A60B19D}" type="presParOf" srcId="{02EFDD18-0378-4381-8B53-3A3B29452E73}" destId="{1E4DE8AF-056C-4623-B2C9-0912077EE7D9}" srcOrd="3" destOrd="0" presId="urn:microsoft.com/office/officeart/2018/2/layout/IconVerticalSolidList"/>
    <dgm:cxn modelId="{00FF924B-7C1A-3149-9BA5-AE3D7A013754}" type="presParOf" srcId="{815BC1A6-0CE7-4EC9-A107-03BF15168BC1}" destId="{56DAEE54-0D30-4C75-8BB9-F27E5817FED3}" srcOrd="5" destOrd="0" presId="urn:microsoft.com/office/officeart/2018/2/layout/IconVerticalSolidList"/>
    <dgm:cxn modelId="{7237F16E-9B2A-4448-9B17-B61582C99E50}" type="presParOf" srcId="{815BC1A6-0CE7-4EC9-A107-03BF15168BC1}" destId="{DE9E27C6-A3CE-467E-A26F-984E1B9542B2}" srcOrd="6" destOrd="0" presId="urn:microsoft.com/office/officeart/2018/2/layout/IconVerticalSolidList"/>
    <dgm:cxn modelId="{AB73CA19-BABD-7947-9521-9C86AFC8B609}" type="presParOf" srcId="{DE9E27C6-A3CE-467E-A26F-984E1B9542B2}" destId="{A4911447-B962-4883-B0BA-0A62B787F587}" srcOrd="0" destOrd="0" presId="urn:microsoft.com/office/officeart/2018/2/layout/IconVerticalSolidList"/>
    <dgm:cxn modelId="{B1F276EF-7DA1-584E-B9FC-F3FCF1F3DCAD}" type="presParOf" srcId="{DE9E27C6-A3CE-467E-A26F-984E1B9542B2}" destId="{4C5C25AA-09CC-4B86-B6A5-28337CEAEC67}" srcOrd="1" destOrd="0" presId="urn:microsoft.com/office/officeart/2018/2/layout/IconVerticalSolidList"/>
    <dgm:cxn modelId="{F5DB3423-8876-674F-98B4-98D5F60493C7}" type="presParOf" srcId="{DE9E27C6-A3CE-467E-A26F-984E1B9542B2}" destId="{BB3919DE-4306-4107-95CE-99B6986B90AD}" srcOrd="2" destOrd="0" presId="urn:microsoft.com/office/officeart/2018/2/layout/IconVerticalSolidList"/>
    <dgm:cxn modelId="{733C704F-D1C6-5240-ACEA-EEF9F09AC64F}" type="presParOf" srcId="{DE9E27C6-A3CE-467E-A26F-984E1B9542B2}" destId="{60F45AFF-6448-48CE-97AD-E1FE2C4CE9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080B18-23B8-4C32-9598-8C25AC87CBD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B42AD27-9ADF-47E1-B5E8-9A0A408900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Explore Additional Features</a:t>
          </a:r>
          <a:r>
            <a:rPr lang="en-US"/>
            <a:t>: Analyze the impact of other amenities (schools, shops) and neighborhood factors (income, crime) on property values.</a:t>
          </a:r>
        </a:p>
      </dgm:t>
    </dgm:pt>
    <dgm:pt modelId="{EFCF5B5F-630C-4E0B-B3F3-4919C866BE3A}" type="parTrans" cxnId="{A3C30CD3-0488-4601-8C39-5533CC271317}">
      <dgm:prSet/>
      <dgm:spPr/>
      <dgm:t>
        <a:bodyPr/>
        <a:lstStyle/>
        <a:p>
          <a:endParaRPr lang="en-US"/>
        </a:p>
      </dgm:t>
    </dgm:pt>
    <dgm:pt modelId="{246B4218-C833-4424-9C4F-BBCC25EB9320}" type="sibTrans" cxnId="{A3C30CD3-0488-4601-8C39-5533CC271317}">
      <dgm:prSet/>
      <dgm:spPr/>
      <dgm:t>
        <a:bodyPr/>
        <a:lstStyle/>
        <a:p>
          <a:endParaRPr lang="en-US"/>
        </a:p>
      </dgm:t>
    </dgm:pt>
    <dgm:pt modelId="{C3020B98-3498-4329-A411-E6052A564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Advanced Feature Engineering</a:t>
          </a:r>
          <a:r>
            <a:rPr lang="en-US"/>
            <a:t>: Test interaction terms and non-linear transformations for deeper insights.</a:t>
          </a:r>
        </a:p>
      </dgm:t>
    </dgm:pt>
    <dgm:pt modelId="{E968562D-779E-4BBE-BD54-9924AA86EA01}" type="parTrans" cxnId="{1534D9CF-F197-45B1-9D4B-0A8C8668F6E2}">
      <dgm:prSet/>
      <dgm:spPr/>
      <dgm:t>
        <a:bodyPr/>
        <a:lstStyle/>
        <a:p>
          <a:endParaRPr lang="en-US"/>
        </a:p>
      </dgm:t>
    </dgm:pt>
    <dgm:pt modelId="{F56BE9B7-D985-4201-BB4D-7ECCB2677632}" type="sibTrans" cxnId="{1534D9CF-F197-45B1-9D4B-0A8C8668F6E2}">
      <dgm:prSet/>
      <dgm:spPr/>
      <dgm:t>
        <a:bodyPr/>
        <a:lstStyle/>
        <a:p>
          <a:endParaRPr lang="en-US"/>
        </a:p>
      </dgm:t>
    </dgm:pt>
    <dgm:pt modelId="{C9DC603A-08C4-4B63-98FE-67804E1FE6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Refine the Model</a:t>
          </a:r>
          <a:r>
            <a:rPr lang="en-US"/>
            <a:t>: Experiment with new algorithms (SVM, Neural Networks) and use feature selection techniques to improve model accuracy.</a:t>
          </a:r>
        </a:p>
      </dgm:t>
    </dgm:pt>
    <dgm:pt modelId="{9FCCF08C-EA1A-480F-BBBC-32523A4FFDDE}" type="parTrans" cxnId="{BEF60C67-ACFE-4A19-B99C-6B464162AF8F}">
      <dgm:prSet/>
      <dgm:spPr/>
      <dgm:t>
        <a:bodyPr/>
        <a:lstStyle/>
        <a:p>
          <a:endParaRPr lang="en-US"/>
        </a:p>
      </dgm:t>
    </dgm:pt>
    <dgm:pt modelId="{38BEA869-E6AF-4B2C-B9EF-9133773E6097}" type="sibTrans" cxnId="{BEF60C67-ACFE-4A19-B99C-6B464162AF8F}">
      <dgm:prSet/>
      <dgm:spPr/>
      <dgm:t>
        <a:bodyPr/>
        <a:lstStyle/>
        <a:p>
          <a:endParaRPr lang="en-US"/>
        </a:p>
      </dgm:t>
    </dgm:pt>
    <dgm:pt modelId="{211945E3-0AF5-4012-886C-79BAEA5C8B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Predict Future Trends</a:t>
          </a:r>
          <a:r>
            <a:rPr lang="en-US"/>
            <a:t>: Conduct scenario analysis and make projections about future property values with upcoming infrastructure changes.</a:t>
          </a:r>
        </a:p>
      </dgm:t>
    </dgm:pt>
    <dgm:pt modelId="{02AA7357-D6E8-4169-882A-4651ED86F234}" type="parTrans" cxnId="{56C5346C-96CD-4660-8433-169BFF327B35}">
      <dgm:prSet/>
      <dgm:spPr/>
      <dgm:t>
        <a:bodyPr/>
        <a:lstStyle/>
        <a:p>
          <a:endParaRPr lang="en-US"/>
        </a:p>
      </dgm:t>
    </dgm:pt>
    <dgm:pt modelId="{1CBF734E-9422-4953-8F13-1A000CB4E749}" type="sibTrans" cxnId="{56C5346C-96CD-4660-8433-169BFF327B35}">
      <dgm:prSet/>
      <dgm:spPr/>
      <dgm:t>
        <a:bodyPr/>
        <a:lstStyle/>
        <a:p>
          <a:endParaRPr lang="en-US"/>
        </a:p>
      </dgm:t>
    </dgm:pt>
    <dgm:pt modelId="{1AE55750-E883-40FD-90E8-F0B2BE57C2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Deploy the Model</a:t>
          </a:r>
          <a:r>
            <a:rPr lang="en-US"/>
            <a:t>: Propose deploying the model in a web-based dashboard for real estate professionals and urban planners.</a:t>
          </a:r>
        </a:p>
      </dgm:t>
    </dgm:pt>
    <dgm:pt modelId="{62C51429-EEB3-4F44-BE00-7209F3E2E468}" type="parTrans" cxnId="{48A465DE-1CAE-4234-BEBD-F4F3D211C3EC}">
      <dgm:prSet/>
      <dgm:spPr/>
      <dgm:t>
        <a:bodyPr/>
        <a:lstStyle/>
        <a:p>
          <a:endParaRPr lang="en-US"/>
        </a:p>
      </dgm:t>
    </dgm:pt>
    <dgm:pt modelId="{20C7343B-EB33-421F-9B8E-DF28CC6A1A52}" type="sibTrans" cxnId="{48A465DE-1CAE-4234-BEBD-F4F3D211C3EC}">
      <dgm:prSet/>
      <dgm:spPr/>
      <dgm:t>
        <a:bodyPr/>
        <a:lstStyle/>
        <a:p>
          <a:endParaRPr lang="en-US"/>
        </a:p>
      </dgm:t>
    </dgm:pt>
    <dgm:pt modelId="{838B64CB-5CAA-485F-9E59-5DC9124CB6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Expand Geographic Scope</a:t>
          </a:r>
          <a:r>
            <a:rPr lang="en-US" dirty="0"/>
            <a:t>: Apply the model to other regions or cities to assess the generality of our findings.</a:t>
          </a:r>
        </a:p>
      </dgm:t>
    </dgm:pt>
    <dgm:pt modelId="{F1EAAAAE-6587-4416-9461-DE2DCCC1A031}" type="parTrans" cxnId="{00DA74D0-1C73-43A9-8CAE-3E3ECC5A8669}">
      <dgm:prSet/>
      <dgm:spPr/>
      <dgm:t>
        <a:bodyPr/>
        <a:lstStyle/>
        <a:p>
          <a:endParaRPr lang="en-US"/>
        </a:p>
      </dgm:t>
    </dgm:pt>
    <dgm:pt modelId="{FCBAC6D2-7822-4D88-8A8B-024783AF2E1A}" type="sibTrans" cxnId="{00DA74D0-1C73-43A9-8CAE-3E3ECC5A8669}">
      <dgm:prSet/>
      <dgm:spPr/>
      <dgm:t>
        <a:bodyPr/>
        <a:lstStyle/>
        <a:p>
          <a:endParaRPr lang="en-US"/>
        </a:p>
      </dgm:t>
    </dgm:pt>
    <dgm:pt modelId="{A31FF9C9-F1D2-4F08-8A91-091EEB9F90B6}" type="pres">
      <dgm:prSet presAssocID="{16080B18-23B8-4C32-9598-8C25AC87CBD1}" presName="root" presStyleCnt="0">
        <dgm:presLayoutVars>
          <dgm:dir/>
          <dgm:resizeHandles val="exact"/>
        </dgm:presLayoutVars>
      </dgm:prSet>
      <dgm:spPr/>
    </dgm:pt>
    <dgm:pt modelId="{D0614540-ED37-4027-A554-6E8B0AF642EE}" type="pres">
      <dgm:prSet presAssocID="{CB42AD27-9ADF-47E1-B5E8-9A0A4089008A}" presName="compNode" presStyleCnt="0"/>
      <dgm:spPr/>
    </dgm:pt>
    <dgm:pt modelId="{C4808D9F-282B-4FA2-B63C-151DC1EFD5D1}" type="pres">
      <dgm:prSet presAssocID="{CB42AD27-9ADF-47E1-B5E8-9A0A4089008A}" presName="bgRect" presStyleLbl="bgShp" presStyleIdx="0" presStyleCnt="6"/>
      <dgm:spPr/>
    </dgm:pt>
    <dgm:pt modelId="{A8819235-B99C-4FCF-8F5B-AA136312DFBA}" type="pres">
      <dgm:prSet presAssocID="{CB42AD27-9ADF-47E1-B5E8-9A0A4089008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81C69664-EFCA-43BB-BF2A-73AEFA8D61F3}" type="pres">
      <dgm:prSet presAssocID="{CB42AD27-9ADF-47E1-B5E8-9A0A4089008A}" presName="spaceRect" presStyleCnt="0"/>
      <dgm:spPr/>
    </dgm:pt>
    <dgm:pt modelId="{C4CC7E3E-E6BF-4B3D-863E-EA1165CCA26F}" type="pres">
      <dgm:prSet presAssocID="{CB42AD27-9ADF-47E1-B5E8-9A0A4089008A}" presName="parTx" presStyleLbl="revTx" presStyleIdx="0" presStyleCnt="6">
        <dgm:presLayoutVars>
          <dgm:chMax val="0"/>
          <dgm:chPref val="0"/>
        </dgm:presLayoutVars>
      </dgm:prSet>
      <dgm:spPr/>
    </dgm:pt>
    <dgm:pt modelId="{EB755466-166E-442A-B2B8-5CD6344EEF65}" type="pres">
      <dgm:prSet presAssocID="{246B4218-C833-4424-9C4F-BBCC25EB9320}" presName="sibTrans" presStyleCnt="0"/>
      <dgm:spPr/>
    </dgm:pt>
    <dgm:pt modelId="{0029E290-83E1-4B99-A7F0-75C7F1F03DE5}" type="pres">
      <dgm:prSet presAssocID="{C3020B98-3498-4329-A411-E6052A564480}" presName="compNode" presStyleCnt="0"/>
      <dgm:spPr/>
    </dgm:pt>
    <dgm:pt modelId="{F3D41787-1D1F-4C2D-ACE6-EE1B35C27F36}" type="pres">
      <dgm:prSet presAssocID="{C3020B98-3498-4329-A411-E6052A564480}" presName="bgRect" presStyleLbl="bgShp" presStyleIdx="1" presStyleCnt="6"/>
      <dgm:spPr/>
    </dgm:pt>
    <dgm:pt modelId="{26032B2F-AD1A-4213-A610-0514156C744E}" type="pres">
      <dgm:prSet presAssocID="{C3020B98-3498-4329-A411-E6052A5644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5DA8A572-8E50-4F5A-9EAA-9B6AB19B8AAD}" type="pres">
      <dgm:prSet presAssocID="{C3020B98-3498-4329-A411-E6052A564480}" presName="spaceRect" presStyleCnt="0"/>
      <dgm:spPr/>
    </dgm:pt>
    <dgm:pt modelId="{46437687-6083-4963-BEDB-109D037F9A12}" type="pres">
      <dgm:prSet presAssocID="{C3020B98-3498-4329-A411-E6052A564480}" presName="parTx" presStyleLbl="revTx" presStyleIdx="1" presStyleCnt="6">
        <dgm:presLayoutVars>
          <dgm:chMax val="0"/>
          <dgm:chPref val="0"/>
        </dgm:presLayoutVars>
      </dgm:prSet>
      <dgm:spPr/>
    </dgm:pt>
    <dgm:pt modelId="{F3FD48D8-DE7A-4EC2-95D5-5E0D39A264DC}" type="pres">
      <dgm:prSet presAssocID="{F56BE9B7-D985-4201-BB4D-7ECCB2677632}" presName="sibTrans" presStyleCnt="0"/>
      <dgm:spPr/>
    </dgm:pt>
    <dgm:pt modelId="{4284E4A8-D929-4886-9471-A2B7BB1891FD}" type="pres">
      <dgm:prSet presAssocID="{C9DC603A-08C4-4B63-98FE-67804E1FE6D3}" presName="compNode" presStyleCnt="0"/>
      <dgm:spPr/>
    </dgm:pt>
    <dgm:pt modelId="{2E5FD5E8-43F2-453C-B784-DA360154D1E6}" type="pres">
      <dgm:prSet presAssocID="{C9DC603A-08C4-4B63-98FE-67804E1FE6D3}" presName="bgRect" presStyleLbl="bgShp" presStyleIdx="2" presStyleCnt="6"/>
      <dgm:spPr/>
    </dgm:pt>
    <dgm:pt modelId="{25642A74-B547-46BF-AE4F-3E82EB7804B0}" type="pres">
      <dgm:prSet presAssocID="{C9DC603A-08C4-4B63-98FE-67804E1FE6D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699B9066-5951-493F-8218-C7544A2371A0}" type="pres">
      <dgm:prSet presAssocID="{C9DC603A-08C4-4B63-98FE-67804E1FE6D3}" presName="spaceRect" presStyleCnt="0"/>
      <dgm:spPr/>
    </dgm:pt>
    <dgm:pt modelId="{7AF3FE74-A828-4315-9E5A-37255439D346}" type="pres">
      <dgm:prSet presAssocID="{C9DC603A-08C4-4B63-98FE-67804E1FE6D3}" presName="parTx" presStyleLbl="revTx" presStyleIdx="2" presStyleCnt="6">
        <dgm:presLayoutVars>
          <dgm:chMax val="0"/>
          <dgm:chPref val="0"/>
        </dgm:presLayoutVars>
      </dgm:prSet>
      <dgm:spPr/>
    </dgm:pt>
    <dgm:pt modelId="{E1DF06EF-CAC9-47C8-BB4E-C4A47E8CFBF2}" type="pres">
      <dgm:prSet presAssocID="{38BEA869-E6AF-4B2C-B9EF-9133773E6097}" presName="sibTrans" presStyleCnt="0"/>
      <dgm:spPr/>
    </dgm:pt>
    <dgm:pt modelId="{D9BD3B37-2A97-4766-92D6-8C85C769BE7C}" type="pres">
      <dgm:prSet presAssocID="{211945E3-0AF5-4012-886C-79BAEA5C8B99}" presName="compNode" presStyleCnt="0"/>
      <dgm:spPr/>
    </dgm:pt>
    <dgm:pt modelId="{3A6A4082-93A0-4A7C-A2CC-AA43C22094A3}" type="pres">
      <dgm:prSet presAssocID="{211945E3-0AF5-4012-886C-79BAEA5C8B99}" presName="bgRect" presStyleLbl="bgShp" presStyleIdx="3" presStyleCnt="6"/>
      <dgm:spPr/>
    </dgm:pt>
    <dgm:pt modelId="{403B9430-696D-4BD9-B30B-52F778C7BBEC}" type="pres">
      <dgm:prSet presAssocID="{211945E3-0AF5-4012-886C-79BAEA5C8B9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3EEDB643-E2FA-4FA8-B4DC-DE0C39E63FC9}" type="pres">
      <dgm:prSet presAssocID="{211945E3-0AF5-4012-886C-79BAEA5C8B99}" presName="spaceRect" presStyleCnt="0"/>
      <dgm:spPr/>
    </dgm:pt>
    <dgm:pt modelId="{C77C1C96-67D5-46D9-90C9-CA5E4883F362}" type="pres">
      <dgm:prSet presAssocID="{211945E3-0AF5-4012-886C-79BAEA5C8B99}" presName="parTx" presStyleLbl="revTx" presStyleIdx="3" presStyleCnt="6">
        <dgm:presLayoutVars>
          <dgm:chMax val="0"/>
          <dgm:chPref val="0"/>
        </dgm:presLayoutVars>
      </dgm:prSet>
      <dgm:spPr/>
    </dgm:pt>
    <dgm:pt modelId="{7587C7F5-70EF-4BF5-B923-D74D8820EE30}" type="pres">
      <dgm:prSet presAssocID="{1CBF734E-9422-4953-8F13-1A000CB4E749}" presName="sibTrans" presStyleCnt="0"/>
      <dgm:spPr/>
    </dgm:pt>
    <dgm:pt modelId="{871BE08F-15AD-4322-9620-72007E7023CA}" type="pres">
      <dgm:prSet presAssocID="{1AE55750-E883-40FD-90E8-F0B2BE57C20B}" presName="compNode" presStyleCnt="0"/>
      <dgm:spPr/>
    </dgm:pt>
    <dgm:pt modelId="{9AEFA54B-4075-4433-A8DC-0EE7C4024C80}" type="pres">
      <dgm:prSet presAssocID="{1AE55750-E883-40FD-90E8-F0B2BE57C20B}" presName="bgRect" presStyleLbl="bgShp" presStyleIdx="4" presStyleCnt="6"/>
      <dgm:spPr/>
    </dgm:pt>
    <dgm:pt modelId="{DAB1BAB2-08AF-4F14-88D4-17FEA78491EE}" type="pres">
      <dgm:prSet presAssocID="{1AE55750-E883-40FD-90E8-F0B2BE57C20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BE139A-80C6-4ED9-8D84-36FC11ACA865}" type="pres">
      <dgm:prSet presAssocID="{1AE55750-E883-40FD-90E8-F0B2BE57C20B}" presName="spaceRect" presStyleCnt="0"/>
      <dgm:spPr/>
    </dgm:pt>
    <dgm:pt modelId="{4C8F9113-54A4-4B10-8403-D55BFF9C54FD}" type="pres">
      <dgm:prSet presAssocID="{1AE55750-E883-40FD-90E8-F0B2BE57C20B}" presName="parTx" presStyleLbl="revTx" presStyleIdx="4" presStyleCnt="6">
        <dgm:presLayoutVars>
          <dgm:chMax val="0"/>
          <dgm:chPref val="0"/>
        </dgm:presLayoutVars>
      </dgm:prSet>
      <dgm:spPr/>
    </dgm:pt>
    <dgm:pt modelId="{1F9E6255-FD69-4740-BD4D-F89A61A71972}" type="pres">
      <dgm:prSet presAssocID="{20C7343B-EB33-421F-9B8E-DF28CC6A1A52}" presName="sibTrans" presStyleCnt="0"/>
      <dgm:spPr/>
    </dgm:pt>
    <dgm:pt modelId="{51FCF5A5-33BE-4631-B6EB-28D2C19EB3FF}" type="pres">
      <dgm:prSet presAssocID="{838B64CB-5CAA-485F-9E59-5DC9124CB6E9}" presName="compNode" presStyleCnt="0"/>
      <dgm:spPr/>
    </dgm:pt>
    <dgm:pt modelId="{292427B9-9CFE-48E5-86CC-AB522F95F475}" type="pres">
      <dgm:prSet presAssocID="{838B64CB-5CAA-485F-9E59-5DC9124CB6E9}" presName="bgRect" presStyleLbl="bgShp" presStyleIdx="5" presStyleCnt="6"/>
      <dgm:spPr/>
    </dgm:pt>
    <dgm:pt modelId="{45E8FAB3-0266-478E-A6DF-A1DF2458B531}" type="pres">
      <dgm:prSet presAssocID="{838B64CB-5CAA-485F-9E59-5DC9124CB6E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D5FBD8F-5F5F-42CD-A622-E4C7ABF20C35}" type="pres">
      <dgm:prSet presAssocID="{838B64CB-5CAA-485F-9E59-5DC9124CB6E9}" presName="spaceRect" presStyleCnt="0"/>
      <dgm:spPr/>
    </dgm:pt>
    <dgm:pt modelId="{941FA7AA-D9D4-4282-BE59-B1249EBBE647}" type="pres">
      <dgm:prSet presAssocID="{838B64CB-5CAA-485F-9E59-5DC9124CB6E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F65A833-6C1B-DA49-AEAC-F92E3CD5987B}" type="presOf" srcId="{C9DC603A-08C4-4B63-98FE-67804E1FE6D3}" destId="{7AF3FE74-A828-4315-9E5A-37255439D346}" srcOrd="0" destOrd="0" presId="urn:microsoft.com/office/officeart/2018/2/layout/IconVerticalSolidList"/>
    <dgm:cxn modelId="{0F9BF33B-DDDC-8E47-A70F-F924B1261B0A}" type="presOf" srcId="{16080B18-23B8-4C32-9598-8C25AC87CBD1}" destId="{A31FF9C9-F1D2-4F08-8A91-091EEB9F90B6}" srcOrd="0" destOrd="0" presId="urn:microsoft.com/office/officeart/2018/2/layout/IconVerticalSolidList"/>
    <dgm:cxn modelId="{F02D1F52-6BF2-C84A-A53C-EED81A62F569}" type="presOf" srcId="{211945E3-0AF5-4012-886C-79BAEA5C8B99}" destId="{C77C1C96-67D5-46D9-90C9-CA5E4883F362}" srcOrd="0" destOrd="0" presId="urn:microsoft.com/office/officeart/2018/2/layout/IconVerticalSolidList"/>
    <dgm:cxn modelId="{BEF60C67-ACFE-4A19-B99C-6B464162AF8F}" srcId="{16080B18-23B8-4C32-9598-8C25AC87CBD1}" destId="{C9DC603A-08C4-4B63-98FE-67804E1FE6D3}" srcOrd="2" destOrd="0" parTransId="{9FCCF08C-EA1A-480F-BBBC-32523A4FFDDE}" sibTransId="{38BEA869-E6AF-4B2C-B9EF-9133773E6097}"/>
    <dgm:cxn modelId="{56C5346C-96CD-4660-8433-169BFF327B35}" srcId="{16080B18-23B8-4C32-9598-8C25AC87CBD1}" destId="{211945E3-0AF5-4012-886C-79BAEA5C8B99}" srcOrd="3" destOrd="0" parTransId="{02AA7357-D6E8-4169-882A-4651ED86F234}" sibTransId="{1CBF734E-9422-4953-8F13-1A000CB4E749}"/>
    <dgm:cxn modelId="{1534D9CF-F197-45B1-9D4B-0A8C8668F6E2}" srcId="{16080B18-23B8-4C32-9598-8C25AC87CBD1}" destId="{C3020B98-3498-4329-A411-E6052A564480}" srcOrd="1" destOrd="0" parTransId="{E968562D-779E-4BBE-BD54-9924AA86EA01}" sibTransId="{F56BE9B7-D985-4201-BB4D-7ECCB2677632}"/>
    <dgm:cxn modelId="{00DA74D0-1C73-43A9-8CAE-3E3ECC5A8669}" srcId="{16080B18-23B8-4C32-9598-8C25AC87CBD1}" destId="{838B64CB-5CAA-485F-9E59-5DC9124CB6E9}" srcOrd="5" destOrd="0" parTransId="{F1EAAAAE-6587-4416-9461-DE2DCCC1A031}" sibTransId="{FCBAC6D2-7822-4D88-8A8B-024783AF2E1A}"/>
    <dgm:cxn modelId="{A3C30CD3-0488-4601-8C39-5533CC271317}" srcId="{16080B18-23B8-4C32-9598-8C25AC87CBD1}" destId="{CB42AD27-9ADF-47E1-B5E8-9A0A4089008A}" srcOrd="0" destOrd="0" parTransId="{EFCF5B5F-630C-4E0B-B3F3-4919C866BE3A}" sibTransId="{246B4218-C833-4424-9C4F-BBCC25EB9320}"/>
    <dgm:cxn modelId="{EF3AFCD6-DC53-9244-8054-FE13B327D33C}" type="presOf" srcId="{838B64CB-5CAA-485F-9E59-5DC9124CB6E9}" destId="{941FA7AA-D9D4-4282-BE59-B1249EBBE647}" srcOrd="0" destOrd="0" presId="urn:microsoft.com/office/officeart/2018/2/layout/IconVerticalSolidList"/>
    <dgm:cxn modelId="{178824D9-4C35-CB4B-8344-CF2FCE469F7F}" type="presOf" srcId="{CB42AD27-9ADF-47E1-B5E8-9A0A4089008A}" destId="{C4CC7E3E-E6BF-4B3D-863E-EA1165CCA26F}" srcOrd="0" destOrd="0" presId="urn:microsoft.com/office/officeart/2018/2/layout/IconVerticalSolidList"/>
    <dgm:cxn modelId="{48A465DE-1CAE-4234-BEBD-F4F3D211C3EC}" srcId="{16080B18-23B8-4C32-9598-8C25AC87CBD1}" destId="{1AE55750-E883-40FD-90E8-F0B2BE57C20B}" srcOrd="4" destOrd="0" parTransId="{62C51429-EEB3-4F44-BE00-7209F3E2E468}" sibTransId="{20C7343B-EB33-421F-9B8E-DF28CC6A1A52}"/>
    <dgm:cxn modelId="{2FBADDED-C15B-A140-AE48-17703184FDA6}" type="presOf" srcId="{1AE55750-E883-40FD-90E8-F0B2BE57C20B}" destId="{4C8F9113-54A4-4B10-8403-D55BFF9C54FD}" srcOrd="0" destOrd="0" presId="urn:microsoft.com/office/officeart/2018/2/layout/IconVerticalSolidList"/>
    <dgm:cxn modelId="{D24F56F4-26F0-2D48-91BF-A8A9FD2E852E}" type="presOf" srcId="{C3020B98-3498-4329-A411-E6052A564480}" destId="{46437687-6083-4963-BEDB-109D037F9A12}" srcOrd="0" destOrd="0" presId="urn:microsoft.com/office/officeart/2018/2/layout/IconVerticalSolidList"/>
    <dgm:cxn modelId="{B035AD4C-4F82-F84B-BB10-A47438A90332}" type="presParOf" srcId="{A31FF9C9-F1D2-4F08-8A91-091EEB9F90B6}" destId="{D0614540-ED37-4027-A554-6E8B0AF642EE}" srcOrd="0" destOrd="0" presId="urn:microsoft.com/office/officeart/2018/2/layout/IconVerticalSolidList"/>
    <dgm:cxn modelId="{E391CF0C-C212-DF4F-81C9-B89159B33523}" type="presParOf" srcId="{D0614540-ED37-4027-A554-6E8B0AF642EE}" destId="{C4808D9F-282B-4FA2-B63C-151DC1EFD5D1}" srcOrd="0" destOrd="0" presId="urn:microsoft.com/office/officeart/2018/2/layout/IconVerticalSolidList"/>
    <dgm:cxn modelId="{E24CD796-3C2A-B245-A4DC-A56129C44A96}" type="presParOf" srcId="{D0614540-ED37-4027-A554-6E8B0AF642EE}" destId="{A8819235-B99C-4FCF-8F5B-AA136312DFBA}" srcOrd="1" destOrd="0" presId="urn:microsoft.com/office/officeart/2018/2/layout/IconVerticalSolidList"/>
    <dgm:cxn modelId="{BE8017C3-BE3D-CF4F-9120-D47D01A4886A}" type="presParOf" srcId="{D0614540-ED37-4027-A554-6E8B0AF642EE}" destId="{81C69664-EFCA-43BB-BF2A-73AEFA8D61F3}" srcOrd="2" destOrd="0" presId="urn:microsoft.com/office/officeart/2018/2/layout/IconVerticalSolidList"/>
    <dgm:cxn modelId="{AF65ABB1-2557-E34E-8E2A-66C808E9C72E}" type="presParOf" srcId="{D0614540-ED37-4027-A554-6E8B0AF642EE}" destId="{C4CC7E3E-E6BF-4B3D-863E-EA1165CCA26F}" srcOrd="3" destOrd="0" presId="urn:microsoft.com/office/officeart/2018/2/layout/IconVerticalSolidList"/>
    <dgm:cxn modelId="{9BEFEAA8-479E-3B4A-BB27-EDF796EB4590}" type="presParOf" srcId="{A31FF9C9-F1D2-4F08-8A91-091EEB9F90B6}" destId="{EB755466-166E-442A-B2B8-5CD6344EEF65}" srcOrd="1" destOrd="0" presId="urn:microsoft.com/office/officeart/2018/2/layout/IconVerticalSolidList"/>
    <dgm:cxn modelId="{22E6A530-22CC-024D-B453-69A1B687115C}" type="presParOf" srcId="{A31FF9C9-F1D2-4F08-8A91-091EEB9F90B6}" destId="{0029E290-83E1-4B99-A7F0-75C7F1F03DE5}" srcOrd="2" destOrd="0" presId="urn:microsoft.com/office/officeart/2018/2/layout/IconVerticalSolidList"/>
    <dgm:cxn modelId="{60856DC9-4F25-8344-88AC-C6DFF198D389}" type="presParOf" srcId="{0029E290-83E1-4B99-A7F0-75C7F1F03DE5}" destId="{F3D41787-1D1F-4C2D-ACE6-EE1B35C27F36}" srcOrd="0" destOrd="0" presId="urn:microsoft.com/office/officeart/2018/2/layout/IconVerticalSolidList"/>
    <dgm:cxn modelId="{FDF9F567-D56E-9144-8D95-70A6664551E2}" type="presParOf" srcId="{0029E290-83E1-4B99-A7F0-75C7F1F03DE5}" destId="{26032B2F-AD1A-4213-A610-0514156C744E}" srcOrd="1" destOrd="0" presId="urn:microsoft.com/office/officeart/2018/2/layout/IconVerticalSolidList"/>
    <dgm:cxn modelId="{A7E01594-AFA2-9F47-AB4B-07BA66B299E1}" type="presParOf" srcId="{0029E290-83E1-4B99-A7F0-75C7F1F03DE5}" destId="{5DA8A572-8E50-4F5A-9EAA-9B6AB19B8AAD}" srcOrd="2" destOrd="0" presId="urn:microsoft.com/office/officeart/2018/2/layout/IconVerticalSolidList"/>
    <dgm:cxn modelId="{88C7EED7-90FC-3542-AD21-CB727F72267D}" type="presParOf" srcId="{0029E290-83E1-4B99-A7F0-75C7F1F03DE5}" destId="{46437687-6083-4963-BEDB-109D037F9A12}" srcOrd="3" destOrd="0" presId="urn:microsoft.com/office/officeart/2018/2/layout/IconVerticalSolidList"/>
    <dgm:cxn modelId="{148FC3C1-A0B4-B846-A8E9-7B407CEC5196}" type="presParOf" srcId="{A31FF9C9-F1D2-4F08-8A91-091EEB9F90B6}" destId="{F3FD48D8-DE7A-4EC2-95D5-5E0D39A264DC}" srcOrd="3" destOrd="0" presId="urn:microsoft.com/office/officeart/2018/2/layout/IconVerticalSolidList"/>
    <dgm:cxn modelId="{7C43EFBB-3AE2-CD43-83A0-AA3A4561D4E7}" type="presParOf" srcId="{A31FF9C9-F1D2-4F08-8A91-091EEB9F90B6}" destId="{4284E4A8-D929-4886-9471-A2B7BB1891FD}" srcOrd="4" destOrd="0" presId="urn:microsoft.com/office/officeart/2018/2/layout/IconVerticalSolidList"/>
    <dgm:cxn modelId="{40AB2D1F-6B70-9E48-B118-D0C3515E5E85}" type="presParOf" srcId="{4284E4A8-D929-4886-9471-A2B7BB1891FD}" destId="{2E5FD5E8-43F2-453C-B784-DA360154D1E6}" srcOrd="0" destOrd="0" presId="urn:microsoft.com/office/officeart/2018/2/layout/IconVerticalSolidList"/>
    <dgm:cxn modelId="{DE0AAB3E-B07E-2E44-A7E9-9032B6B138C9}" type="presParOf" srcId="{4284E4A8-D929-4886-9471-A2B7BB1891FD}" destId="{25642A74-B547-46BF-AE4F-3E82EB7804B0}" srcOrd="1" destOrd="0" presId="urn:microsoft.com/office/officeart/2018/2/layout/IconVerticalSolidList"/>
    <dgm:cxn modelId="{B4286546-CFA8-EA4B-B38D-30E9047D2601}" type="presParOf" srcId="{4284E4A8-D929-4886-9471-A2B7BB1891FD}" destId="{699B9066-5951-493F-8218-C7544A2371A0}" srcOrd="2" destOrd="0" presId="urn:microsoft.com/office/officeart/2018/2/layout/IconVerticalSolidList"/>
    <dgm:cxn modelId="{E94D6F25-4F48-0546-A3ED-85DE0E56EA67}" type="presParOf" srcId="{4284E4A8-D929-4886-9471-A2B7BB1891FD}" destId="{7AF3FE74-A828-4315-9E5A-37255439D346}" srcOrd="3" destOrd="0" presId="urn:microsoft.com/office/officeart/2018/2/layout/IconVerticalSolidList"/>
    <dgm:cxn modelId="{892E1FF8-12B1-AA44-B7AA-DCC918144624}" type="presParOf" srcId="{A31FF9C9-F1D2-4F08-8A91-091EEB9F90B6}" destId="{E1DF06EF-CAC9-47C8-BB4E-C4A47E8CFBF2}" srcOrd="5" destOrd="0" presId="urn:microsoft.com/office/officeart/2018/2/layout/IconVerticalSolidList"/>
    <dgm:cxn modelId="{7A7799C4-CEA3-8C41-8E83-7C0284A31E5C}" type="presParOf" srcId="{A31FF9C9-F1D2-4F08-8A91-091EEB9F90B6}" destId="{D9BD3B37-2A97-4766-92D6-8C85C769BE7C}" srcOrd="6" destOrd="0" presId="urn:microsoft.com/office/officeart/2018/2/layout/IconVerticalSolidList"/>
    <dgm:cxn modelId="{C9816B70-7AF7-A44D-9B51-5655E86781FB}" type="presParOf" srcId="{D9BD3B37-2A97-4766-92D6-8C85C769BE7C}" destId="{3A6A4082-93A0-4A7C-A2CC-AA43C22094A3}" srcOrd="0" destOrd="0" presId="urn:microsoft.com/office/officeart/2018/2/layout/IconVerticalSolidList"/>
    <dgm:cxn modelId="{2F7A4540-C62D-1040-87F0-7C36FB52641C}" type="presParOf" srcId="{D9BD3B37-2A97-4766-92D6-8C85C769BE7C}" destId="{403B9430-696D-4BD9-B30B-52F778C7BBEC}" srcOrd="1" destOrd="0" presId="urn:microsoft.com/office/officeart/2018/2/layout/IconVerticalSolidList"/>
    <dgm:cxn modelId="{1D6CCF21-D849-AC4A-BD07-D601104631C0}" type="presParOf" srcId="{D9BD3B37-2A97-4766-92D6-8C85C769BE7C}" destId="{3EEDB643-E2FA-4FA8-B4DC-DE0C39E63FC9}" srcOrd="2" destOrd="0" presId="urn:microsoft.com/office/officeart/2018/2/layout/IconVerticalSolidList"/>
    <dgm:cxn modelId="{3D551E1A-BE09-5B4D-8DAD-1E6F820293C4}" type="presParOf" srcId="{D9BD3B37-2A97-4766-92D6-8C85C769BE7C}" destId="{C77C1C96-67D5-46D9-90C9-CA5E4883F362}" srcOrd="3" destOrd="0" presId="urn:microsoft.com/office/officeart/2018/2/layout/IconVerticalSolidList"/>
    <dgm:cxn modelId="{F1117AAB-7370-2D43-8696-F44C3FC5E9A3}" type="presParOf" srcId="{A31FF9C9-F1D2-4F08-8A91-091EEB9F90B6}" destId="{7587C7F5-70EF-4BF5-B923-D74D8820EE30}" srcOrd="7" destOrd="0" presId="urn:microsoft.com/office/officeart/2018/2/layout/IconVerticalSolidList"/>
    <dgm:cxn modelId="{38AA0CCB-F0B1-6C46-9A21-BE0B06AE6C04}" type="presParOf" srcId="{A31FF9C9-F1D2-4F08-8A91-091EEB9F90B6}" destId="{871BE08F-15AD-4322-9620-72007E7023CA}" srcOrd="8" destOrd="0" presId="urn:microsoft.com/office/officeart/2018/2/layout/IconVerticalSolidList"/>
    <dgm:cxn modelId="{136C01EE-C40C-9948-912A-EDF751684568}" type="presParOf" srcId="{871BE08F-15AD-4322-9620-72007E7023CA}" destId="{9AEFA54B-4075-4433-A8DC-0EE7C4024C80}" srcOrd="0" destOrd="0" presId="urn:microsoft.com/office/officeart/2018/2/layout/IconVerticalSolidList"/>
    <dgm:cxn modelId="{2113C15A-3A82-1947-9F3B-122F39199C46}" type="presParOf" srcId="{871BE08F-15AD-4322-9620-72007E7023CA}" destId="{DAB1BAB2-08AF-4F14-88D4-17FEA78491EE}" srcOrd="1" destOrd="0" presId="urn:microsoft.com/office/officeart/2018/2/layout/IconVerticalSolidList"/>
    <dgm:cxn modelId="{7EF360E7-9896-904E-BB6B-401E54CEAF5F}" type="presParOf" srcId="{871BE08F-15AD-4322-9620-72007E7023CA}" destId="{C4BE139A-80C6-4ED9-8D84-36FC11ACA865}" srcOrd="2" destOrd="0" presId="urn:microsoft.com/office/officeart/2018/2/layout/IconVerticalSolidList"/>
    <dgm:cxn modelId="{C1708FCE-B7CC-2E4A-8C36-58EBE35B036E}" type="presParOf" srcId="{871BE08F-15AD-4322-9620-72007E7023CA}" destId="{4C8F9113-54A4-4B10-8403-D55BFF9C54FD}" srcOrd="3" destOrd="0" presId="urn:microsoft.com/office/officeart/2018/2/layout/IconVerticalSolidList"/>
    <dgm:cxn modelId="{E4118F00-55DD-0449-BEB0-46DFC3F966C3}" type="presParOf" srcId="{A31FF9C9-F1D2-4F08-8A91-091EEB9F90B6}" destId="{1F9E6255-FD69-4740-BD4D-F89A61A71972}" srcOrd="9" destOrd="0" presId="urn:microsoft.com/office/officeart/2018/2/layout/IconVerticalSolidList"/>
    <dgm:cxn modelId="{C80B58D6-5FEE-3340-99AD-E9009CE7F359}" type="presParOf" srcId="{A31FF9C9-F1D2-4F08-8A91-091EEB9F90B6}" destId="{51FCF5A5-33BE-4631-B6EB-28D2C19EB3FF}" srcOrd="10" destOrd="0" presId="urn:microsoft.com/office/officeart/2018/2/layout/IconVerticalSolidList"/>
    <dgm:cxn modelId="{9C18EBA4-FCF7-9841-BB5D-75637A8E7089}" type="presParOf" srcId="{51FCF5A5-33BE-4631-B6EB-28D2C19EB3FF}" destId="{292427B9-9CFE-48E5-86CC-AB522F95F475}" srcOrd="0" destOrd="0" presId="urn:microsoft.com/office/officeart/2018/2/layout/IconVerticalSolidList"/>
    <dgm:cxn modelId="{9CFBBC90-0CD0-9C48-9F73-D538500FEFE4}" type="presParOf" srcId="{51FCF5A5-33BE-4631-B6EB-28D2C19EB3FF}" destId="{45E8FAB3-0266-478E-A6DF-A1DF2458B531}" srcOrd="1" destOrd="0" presId="urn:microsoft.com/office/officeart/2018/2/layout/IconVerticalSolidList"/>
    <dgm:cxn modelId="{0ADFCCC7-FA79-9444-ACEC-5E96CD41E87C}" type="presParOf" srcId="{51FCF5A5-33BE-4631-B6EB-28D2C19EB3FF}" destId="{FD5FBD8F-5F5F-42CD-A622-E4C7ABF20C35}" srcOrd="2" destOrd="0" presId="urn:microsoft.com/office/officeart/2018/2/layout/IconVerticalSolidList"/>
    <dgm:cxn modelId="{3B197BF4-0A82-AA4F-9C96-54BEA2FAAC24}" type="presParOf" srcId="{51FCF5A5-33BE-4631-B6EB-28D2C19EB3FF}" destId="{941FA7AA-D9D4-4282-BE59-B1249EBBE6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AFB1D-95FD-40A5-B799-C47EEEB6AA07}">
      <dsp:nvSpPr>
        <dsp:cNvPr id="0" name=""/>
        <dsp:cNvSpPr/>
      </dsp:nvSpPr>
      <dsp:spPr>
        <a:xfrm>
          <a:off x="0" y="2425"/>
          <a:ext cx="5252833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67F2D-4E80-40F3-9C0C-65CDA30D4D2D}">
      <dsp:nvSpPr>
        <dsp:cNvPr id="0" name=""/>
        <dsp:cNvSpPr/>
      </dsp:nvSpPr>
      <dsp:spPr>
        <a:xfrm>
          <a:off x="371836" y="278997"/>
          <a:ext cx="676066" cy="676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2839A-6117-4DEC-8CBE-3D5E2E6799C1}">
      <dsp:nvSpPr>
        <dsp:cNvPr id="0" name=""/>
        <dsp:cNvSpPr/>
      </dsp:nvSpPr>
      <dsp:spPr>
        <a:xfrm>
          <a:off x="1419739" y="2425"/>
          <a:ext cx="3833093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capture the impact of subway and park proximity, distance features were created. We used the column </a:t>
          </a:r>
          <a:r>
            <a:rPr lang="en-US" sz="1400" kern="1200" dirty="0" err="1"/>
            <a:t>TaxRateAreas</a:t>
          </a:r>
          <a:r>
            <a:rPr lang="en-US" sz="1400" kern="1200" dirty="0"/>
            <a:t> to further smooth property values.</a:t>
          </a:r>
        </a:p>
      </dsp:txBody>
      <dsp:txXfrm>
        <a:off x="1419739" y="2425"/>
        <a:ext cx="3833093" cy="1229211"/>
      </dsp:txXfrm>
    </dsp:sp>
    <dsp:sp modelId="{9918C7D8-C143-498D-A0D7-83233ECD23DD}">
      <dsp:nvSpPr>
        <dsp:cNvPr id="0" name=""/>
        <dsp:cNvSpPr/>
      </dsp:nvSpPr>
      <dsp:spPr>
        <a:xfrm>
          <a:off x="0" y="1538939"/>
          <a:ext cx="5252833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99C04-3D65-49D1-97CD-61CD640335B6}">
      <dsp:nvSpPr>
        <dsp:cNvPr id="0" name=""/>
        <dsp:cNvSpPr/>
      </dsp:nvSpPr>
      <dsp:spPr>
        <a:xfrm>
          <a:off x="371836" y="1815512"/>
          <a:ext cx="676066" cy="676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6AF82-D873-4788-A3C0-CBEDC677A2C3}">
      <dsp:nvSpPr>
        <dsp:cNvPr id="0" name=""/>
        <dsp:cNvSpPr/>
      </dsp:nvSpPr>
      <dsp:spPr>
        <a:xfrm>
          <a:off x="1419739" y="1538939"/>
          <a:ext cx="3833093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Distance intervals (e.g., properties within 0.25 miles, 0.5 miles, up to 2 miles) from subway stations and parks.</a:t>
          </a:r>
        </a:p>
      </dsp:txBody>
      <dsp:txXfrm>
        <a:off x="1419739" y="1538939"/>
        <a:ext cx="3833093" cy="1229211"/>
      </dsp:txXfrm>
    </dsp:sp>
    <dsp:sp modelId="{F56F8D0D-527C-46A0-BCB8-CFABEDA357B7}">
      <dsp:nvSpPr>
        <dsp:cNvPr id="0" name=""/>
        <dsp:cNvSpPr/>
      </dsp:nvSpPr>
      <dsp:spPr>
        <a:xfrm>
          <a:off x="0" y="3075453"/>
          <a:ext cx="5252833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696DF-D127-44D8-847D-59C08601CA30}">
      <dsp:nvSpPr>
        <dsp:cNvPr id="0" name=""/>
        <dsp:cNvSpPr/>
      </dsp:nvSpPr>
      <dsp:spPr>
        <a:xfrm>
          <a:off x="371836" y="3352026"/>
          <a:ext cx="676066" cy="676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DE8AF-056C-4623-B2C9-0912077EE7D9}">
      <dsp:nvSpPr>
        <dsp:cNvPr id="0" name=""/>
        <dsp:cNvSpPr/>
      </dsp:nvSpPr>
      <dsp:spPr>
        <a:xfrm>
          <a:off x="1419739" y="3075453"/>
          <a:ext cx="3833093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control group for properties located more than 2 miles from either a subway station or park.</a:t>
          </a:r>
        </a:p>
      </dsp:txBody>
      <dsp:txXfrm>
        <a:off x="1419739" y="3075453"/>
        <a:ext cx="3833093" cy="1229211"/>
      </dsp:txXfrm>
    </dsp:sp>
    <dsp:sp modelId="{A4911447-B962-4883-B0BA-0A62B787F587}">
      <dsp:nvSpPr>
        <dsp:cNvPr id="0" name=""/>
        <dsp:cNvSpPr/>
      </dsp:nvSpPr>
      <dsp:spPr>
        <a:xfrm>
          <a:off x="0" y="4611968"/>
          <a:ext cx="5252833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C25AA-09CC-4B86-B6A5-28337CEAEC67}">
      <dsp:nvSpPr>
        <dsp:cNvPr id="0" name=""/>
        <dsp:cNvSpPr/>
      </dsp:nvSpPr>
      <dsp:spPr>
        <a:xfrm>
          <a:off x="371836" y="4888540"/>
          <a:ext cx="676066" cy="6760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5AFF-6448-48CE-97AD-E1FE2C4CE94C}">
      <dsp:nvSpPr>
        <dsp:cNvPr id="0" name=""/>
        <dsp:cNvSpPr/>
      </dsp:nvSpPr>
      <dsp:spPr>
        <a:xfrm>
          <a:off x="1419739" y="4611968"/>
          <a:ext cx="3833093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These features helped assess the influence of proximity on property values.</a:t>
          </a:r>
        </a:p>
      </dsp:txBody>
      <dsp:txXfrm>
        <a:off x="1419739" y="4611968"/>
        <a:ext cx="3833093" cy="1229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08D9F-282B-4FA2-B63C-151DC1EFD5D1}">
      <dsp:nvSpPr>
        <dsp:cNvPr id="0" name=""/>
        <dsp:cNvSpPr/>
      </dsp:nvSpPr>
      <dsp:spPr>
        <a:xfrm>
          <a:off x="0" y="4741"/>
          <a:ext cx="5252833" cy="585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19235-B99C-4FCF-8F5B-AA136312DFBA}">
      <dsp:nvSpPr>
        <dsp:cNvPr id="0" name=""/>
        <dsp:cNvSpPr/>
      </dsp:nvSpPr>
      <dsp:spPr>
        <a:xfrm>
          <a:off x="177035" y="136421"/>
          <a:ext cx="322197" cy="321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C7E3E-E6BF-4B3D-863E-EA1165CCA26F}">
      <dsp:nvSpPr>
        <dsp:cNvPr id="0" name=""/>
        <dsp:cNvSpPr/>
      </dsp:nvSpPr>
      <dsp:spPr>
        <a:xfrm>
          <a:off x="676268" y="4741"/>
          <a:ext cx="4455394" cy="80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5" tIns="85165" rIns="85165" bIns="851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Explore Additional Features</a:t>
          </a:r>
          <a:r>
            <a:rPr lang="en-US" sz="1400" kern="1200"/>
            <a:t>: Analyze the impact of other amenities (schools, shops) and neighborhood factors (income, crime) on property values.</a:t>
          </a:r>
        </a:p>
      </dsp:txBody>
      <dsp:txXfrm>
        <a:off x="676268" y="4741"/>
        <a:ext cx="4455394" cy="804706"/>
      </dsp:txXfrm>
    </dsp:sp>
    <dsp:sp modelId="{F3D41787-1D1F-4C2D-ACE6-EE1B35C27F36}">
      <dsp:nvSpPr>
        <dsp:cNvPr id="0" name=""/>
        <dsp:cNvSpPr/>
      </dsp:nvSpPr>
      <dsp:spPr>
        <a:xfrm>
          <a:off x="0" y="1010624"/>
          <a:ext cx="5252833" cy="585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32B2F-AD1A-4213-A610-0514156C744E}">
      <dsp:nvSpPr>
        <dsp:cNvPr id="0" name=""/>
        <dsp:cNvSpPr/>
      </dsp:nvSpPr>
      <dsp:spPr>
        <a:xfrm>
          <a:off x="177035" y="1142304"/>
          <a:ext cx="322197" cy="321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37687-6083-4963-BEDB-109D037F9A12}">
      <dsp:nvSpPr>
        <dsp:cNvPr id="0" name=""/>
        <dsp:cNvSpPr/>
      </dsp:nvSpPr>
      <dsp:spPr>
        <a:xfrm>
          <a:off x="676268" y="1010624"/>
          <a:ext cx="4455394" cy="80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5" tIns="85165" rIns="85165" bIns="851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Advanced Feature Engineering</a:t>
          </a:r>
          <a:r>
            <a:rPr lang="en-US" sz="1400" kern="1200"/>
            <a:t>: Test interaction terms and non-linear transformations for deeper insights.</a:t>
          </a:r>
        </a:p>
      </dsp:txBody>
      <dsp:txXfrm>
        <a:off x="676268" y="1010624"/>
        <a:ext cx="4455394" cy="804706"/>
      </dsp:txXfrm>
    </dsp:sp>
    <dsp:sp modelId="{2E5FD5E8-43F2-453C-B784-DA360154D1E6}">
      <dsp:nvSpPr>
        <dsp:cNvPr id="0" name=""/>
        <dsp:cNvSpPr/>
      </dsp:nvSpPr>
      <dsp:spPr>
        <a:xfrm>
          <a:off x="0" y="2016507"/>
          <a:ext cx="5252833" cy="585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2A74-B547-46BF-AE4F-3E82EB7804B0}">
      <dsp:nvSpPr>
        <dsp:cNvPr id="0" name=""/>
        <dsp:cNvSpPr/>
      </dsp:nvSpPr>
      <dsp:spPr>
        <a:xfrm>
          <a:off x="177035" y="2148187"/>
          <a:ext cx="322197" cy="321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3FE74-A828-4315-9E5A-37255439D346}">
      <dsp:nvSpPr>
        <dsp:cNvPr id="0" name=""/>
        <dsp:cNvSpPr/>
      </dsp:nvSpPr>
      <dsp:spPr>
        <a:xfrm>
          <a:off x="676268" y="2016507"/>
          <a:ext cx="4455394" cy="80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5" tIns="85165" rIns="85165" bIns="851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Refine the Model</a:t>
          </a:r>
          <a:r>
            <a:rPr lang="en-US" sz="1400" kern="1200"/>
            <a:t>: Experiment with new algorithms (SVM, Neural Networks) and use feature selection techniques to improve model accuracy.</a:t>
          </a:r>
        </a:p>
      </dsp:txBody>
      <dsp:txXfrm>
        <a:off x="676268" y="2016507"/>
        <a:ext cx="4455394" cy="804706"/>
      </dsp:txXfrm>
    </dsp:sp>
    <dsp:sp modelId="{3A6A4082-93A0-4A7C-A2CC-AA43C22094A3}">
      <dsp:nvSpPr>
        <dsp:cNvPr id="0" name=""/>
        <dsp:cNvSpPr/>
      </dsp:nvSpPr>
      <dsp:spPr>
        <a:xfrm>
          <a:off x="0" y="3022390"/>
          <a:ext cx="5252833" cy="585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B9430-696D-4BD9-B30B-52F778C7BBEC}">
      <dsp:nvSpPr>
        <dsp:cNvPr id="0" name=""/>
        <dsp:cNvSpPr/>
      </dsp:nvSpPr>
      <dsp:spPr>
        <a:xfrm>
          <a:off x="177035" y="3154070"/>
          <a:ext cx="322197" cy="321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C1C96-67D5-46D9-90C9-CA5E4883F362}">
      <dsp:nvSpPr>
        <dsp:cNvPr id="0" name=""/>
        <dsp:cNvSpPr/>
      </dsp:nvSpPr>
      <dsp:spPr>
        <a:xfrm>
          <a:off x="676268" y="3022390"/>
          <a:ext cx="4455394" cy="80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5" tIns="85165" rIns="85165" bIns="851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Predict Future Trends</a:t>
          </a:r>
          <a:r>
            <a:rPr lang="en-US" sz="1400" kern="1200"/>
            <a:t>: Conduct scenario analysis and make projections about future property values with upcoming infrastructure changes.</a:t>
          </a:r>
        </a:p>
      </dsp:txBody>
      <dsp:txXfrm>
        <a:off x="676268" y="3022390"/>
        <a:ext cx="4455394" cy="804706"/>
      </dsp:txXfrm>
    </dsp:sp>
    <dsp:sp modelId="{9AEFA54B-4075-4433-A8DC-0EE7C4024C80}">
      <dsp:nvSpPr>
        <dsp:cNvPr id="0" name=""/>
        <dsp:cNvSpPr/>
      </dsp:nvSpPr>
      <dsp:spPr>
        <a:xfrm>
          <a:off x="0" y="4028273"/>
          <a:ext cx="5252833" cy="585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1BAB2-08AF-4F14-88D4-17FEA78491EE}">
      <dsp:nvSpPr>
        <dsp:cNvPr id="0" name=""/>
        <dsp:cNvSpPr/>
      </dsp:nvSpPr>
      <dsp:spPr>
        <a:xfrm>
          <a:off x="177035" y="4159953"/>
          <a:ext cx="322197" cy="3218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F9113-54A4-4B10-8403-D55BFF9C54FD}">
      <dsp:nvSpPr>
        <dsp:cNvPr id="0" name=""/>
        <dsp:cNvSpPr/>
      </dsp:nvSpPr>
      <dsp:spPr>
        <a:xfrm>
          <a:off x="676268" y="4028273"/>
          <a:ext cx="4455394" cy="80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5" tIns="85165" rIns="85165" bIns="851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Deploy the Model</a:t>
          </a:r>
          <a:r>
            <a:rPr lang="en-US" sz="1400" kern="1200"/>
            <a:t>: Propose deploying the model in a web-based dashboard for real estate professionals and urban planners.</a:t>
          </a:r>
        </a:p>
      </dsp:txBody>
      <dsp:txXfrm>
        <a:off x="676268" y="4028273"/>
        <a:ext cx="4455394" cy="804706"/>
      </dsp:txXfrm>
    </dsp:sp>
    <dsp:sp modelId="{292427B9-9CFE-48E5-86CC-AB522F95F475}">
      <dsp:nvSpPr>
        <dsp:cNvPr id="0" name=""/>
        <dsp:cNvSpPr/>
      </dsp:nvSpPr>
      <dsp:spPr>
        <a:xfrm>
          <a:off x="0" y="5034156"/>
          <a:ext cx="5252833" cy="585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8FAB3-0266-478E-A6DF-A1DF2458B531}">
      <dsp:nvSpPr>
        <dsp:cNvPr id="0" name=""/>
        <dsp:cNvSpPr/>
      </dsp:nvSpPr>
      <dsp:spPr>
        <a:xfrm>
          <a:off x="177035" y="5165836"/>
          <a:ext cx="322197" cy="3218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FA7AA-D9D4-4282-BE59-B1249EBBE647}">
      <dsp:nvSpPr>
        <dsp:cNvPr id="0" name=""/>
        <dsp:cNvSpPr/>
      </dsp:nvSpPr>
      <dsp:spPr>
        <a:xfrm>
          <a:off x="676268" y="5034156"/>
          <a:ext cx="4455394" cy="80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5" tIns="85165" rIns="85165" bIns="851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Expand Geographic Scope</a:t>
          </a:r>
          <a:r>
            <a:rPr lang="en-US" sz="1400" kern="1200" dirty="0"/>
            <a:t>: Apply the model to other regions or cities to assess the generality of our findings.</a:t>
          </a:r>
        </a:p>
      </dsp:txBody>
      <dsp:txXfrm>
        <a:off x="676268" y="5034156"/>
        <a:ext cx="4455394" cy="804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0E8F3-E2FA-C846-BF75-CCFC11C9EA8D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0544-1999-7E46-A0A7-8BD7AB2F5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1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0544-1999-7E46-A0A7-8BD7AB2F5F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13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0544-1999-7E46-A0A7-8BD7AB2F5F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0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5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5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1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9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761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97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9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761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5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752600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667000"/>
            <a:ext cx="3868340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752600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667000"/>
            <a:ext cx="3887391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4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761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1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9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5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9144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545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49451"/>
            <a:ext cx="78867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246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02" r:id="rId7"/>
    <p:sldLayoutId id="2147483803" r:id="rId8"/>
    <p:sldLayoutId id="2147483801" r:id="rId9"/>
    <p:sldLayoutId id="2147483810" r:id="rId10"/>
    <p:sldLayoutId id="2147483811" r:id="rId11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4946" cy="6858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almtrees against city during sunset">
            <a:extLst>
              <a:ext uri="{FF2B5EF4-FFF2-40B4-BE49-F238E27FC236}">
                <a16:creationId xmlns:a16="http://schemas.microsoft.com/office/drawing/2014/main" id="{FF530A51-22B6-5DD3-9A75-8AEF41FE8B7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 l="11005" r="-1" b="-1"/>
          <a:stretch/>
        </p:blipFill>
        <p:spPr>
          <a:xfrm>
            <a:off x="20" y="10"/>
            <a:ext cx="9141694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F8298-88E9-D895-6C26-603C73070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06" y="744909"/>
            <a:ext cx="7642553" cy="3145855"/>
          </a:xfrm>
        </p:spPr>
        <p:txBody>
          <a:bodyPr vert="horz" lIns="68580" tIns="34290" rIns="68580" bIns="3429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100" dirty="0">
                <a:solidFill>
                  <a:srgbClr val="FFFFFF"/>
                </a:solidFill>
              </a:rPr>
            </a:br>
            <a:br>
              <a:rPr lang="en-US" sz="2100" dirty="0">
                <a:solidFill>
                  <a:srgbClr val="FFFFFF"/>
                </a:solidFill>
              </a:rPr>
            </a:br>
            <a:br>
              <a:rPr lang="en-US" sz="2100" dirty="0">
                <a:solidFill>
                  <a:srgbClr val="FFFFFF"/>
                </a:solidFill>
              </a:rPr>
            </a:br>
            <a:br>
              <a:rPr lang="en-US" sz="2100" dirty="0">
                <a:solidFill>
                  <a:srgbClr val="FFFFFF"/>
                </a:solidFill>
              </a:rPr>
            </a:br>
            <a:br>
              <a:rPr lang="en-US" sz="2100" dirty="0">
                <a:solidFill>
                  <a:srgbClr val="FFFFFF"/>
                </a:solidFill>
              </a:rPr>
            </a:br>
            <a:br>
              <a:rPr lang="en-US" sz="2100" dirty="0">
                <a:solidFill>
                  <a:srgbClr val="FFFFFF"/>
                </a:solidFill>
              </a:rPr>
            </a:br>
            <a:br>
              <a:rPr lang="en-US" sz="2100" dirty="0">
                <a:solidFill>
                  <a:srgbClr val="FFFFFF"/>
                </a:solidFill>
              </a:rPr>
            </a:br>
            <a:r>
              <a:rPr lang="en-US" sz="2100" dirty="0">
                <a:solidFill>
                  <a:srgbClr val="FFFFFF"/>
                </a:solidFill>
              </a:rPr>
              <a:t>Impact of Proximity to Subway and Parks </a:t>
            </a:r>
            <a:br>
              <a:rPr lang="en-US" sz="2100" dirty="0">
                <a:solidFill>
                  <a:srgbClr val="FFFFFF"/>
                </a:solidFill>
              </a:rPr>
            </a:br>
            <a:r>
              <a:rPr lang="en-US" sz="2100" dirty="0">
                <a:solidFill>
                  <a:srgbClr val="FFFFFF"/>
                </a:solidFill>
              </a:rPr>
              <a:t>on Property Values in Los Angeles</a:t>
            </a:r>
            <a:br>
              <a:rPr lang="en-US" sz="2100" dirty="0">
                <a:solidFill>
                  <a:srgbClr val="FFFFFF"/>
                </a:solidFill>
              </a:rPr>
            </a:br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BB1D-24BE-1ECF-8CCC-637167620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031" y="4069780"/>
            <a:ext cx="7335995" cy="2056617"/>
          </a:xfrm>
        </p:spPr>
        <p:txBody>
          <a:bodyPr vert="horz" lIns="68580" tIns="34290" rIns="68580" bIns="34290" rtlCol="0" anchor="t">
            <a:normAutofit/>
          </a:bodyPr>
          <a:lstStyle/>
          <a:p>
            <a:pPr indent="-171450"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Wesley Hall</a:t>
            </a:r>
            <a:br>
              <a:rPr lang="en-US" sz="1900" dirty="0">
                <a:solidFill>
                  <a:srgbClr val="FFFFFF"/>
                </a:solidFill>
              </a:rPr>
            </a:br>
            <a:r>
              <a:rPr lang="en-US" sz="1900" dirty="0">
                <a:solidFill>
                  <a:srgbClr val="FFFFFF"/>
                </a:solidFill>
              </a:rPr>
              <a:t>Springboard Data Science Capstone Project</a:t>
            </a:r>
            <a:br>
              <a:rPr lang="en-US" sz="1900" dirty="0">
                <a:solidFill>
                  <a:srgbClr val="FFFFFF"/>
                </a:solidFill>
              </a:rPr>
            </a:br>
            <a:r>
              <a:rPr lang="en-US" sz="1900" dirty="0">
                <a:solidFill>
                  <a:srgbClr val="FFFFFF"/>
                </a:solidFill>
              </a:rPr>
              <a:t>September 27, 2024</a:t>
            </a:r>
          </a:p>
        </p:txBody>
      </p:sp>
    </p:spTree>
    <p:extLst>
      <p:ext uri="{BB962C8B-B14F-4D97-AF65-F5344CB8AC3E}">
        <p14:creationId xmlns:p14="http://schemas.microsoft.com/office/powerpoint/2010/main" val="205695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9144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9143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15973-BB49-16F5-A7C6-218CA188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502413" cy="1600124"/>
          </a:xfrm>
        </p:spPr>
        <p:txBody>
          <a:bodyPr>
            <a:normAutofit/>
          </a:bodyPr>
          <a:lstStyle/>
          <a:p>
            <a:r>
              <a:rPr lang="en-US" dirty="0"/>
              <a:t>Modeling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043D1-CD34-5972-7333-DF9BF530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45362"/>
            <a:ext cx="3600450" cy="3552824"/>
          </a:xfrm>
        </p:spPr>
        <p:txBody>
          <a:bodyPr anchor="ctr">
            <a:normAutofit/>
          </a:bodyPr>
          <a:lstStyle/>
          <a:p>
            <a:pPr marL="114300" indent="0">
              <a:buNone/>
            </a:pPr>
            <a:r>
              <a:rPr lang="en-US" sz="1900" dirty="0">
                <a:solidFill>
                  <a:schemeClr val="tx1"/>
                </a:solidFill>
              </a:rPr>
              <a:t>Train-test split (80% train, 20% test)</a:t>
            </a:r>
          </a:p>
          <a:p>
            <a:pPr marL="114300" indent="0">
              <a:buNone/>
            </a:pPr>
            <a:endParaRPr lang="en-US" sz="19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900" dirty="0">
                <a:solidFill>
                  <a:schemeClr val="tx1"/>
                </a:solidFill>
              </a:rPr>
              <a:t>Models used: Random Forest, Extra Trees, </a:t>
            </a:r>
            <a:r>
              <a:rPr lang="en-US" sz="1900" dirty="0" err="1">
                <a:solidFill>
                  <a:schemeClr val="tx1"/>
                </a:solidFill>
              </a:rPr>
              <a:t>XGBoost</a:t>
            </a:r>
            <a:endParaRPr lang="en-US" sz="19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9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900" dirty="0">
                <a:solidFill>
                  <a:schemeClr val="tx1"/>
                </a:solidFill>
              </a:rPr>
              <a:t>Final model: </a:t>
            </a:r>
            <a:r>
              <a:rPr lang="en-US" sz="1900" dirty="0" err="1">
                <a:solidFill>
                  <a:schemeClr val="tx1"/>
                </a:solidFill>
              </a:rPr>
              <a:t>XGBoost</a:t>
            </a:r>
            <a:r>
              <a:rPr lang="en-US" sz="1900" dirty="0">
                <a:solidFill>
                  <a:schemeClr val="tx1"/>
                </a:solidFill>
              </a:rPr>
              <a:t> (best performing model)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View of motion blurred underground railway">
            <a:extLst>
              <a:ext uri="{FF2B5EF4-FFF2-40B4-BE49-F238E27FC236}">
                <a16:creationId xmlns:a16="http://schemas.microsoft.com/office/drawing/2014/main" id="{5B8A9DD6-C1AF-3F3D-A95E-76C9DE09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77" r="186"/>
          <a:stretch/>
        </p:blipFill>
        <p:spPr>
          <a:xfrm>
            <a:off x="4813408" y="2745362"/>
            <a:ext cx="3557455" cy="35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654282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FCAA5-DDAB-4D41-9B5C-A18ED14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813"/>
            <a:ext cx="4229100" cy="157378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4400" dirty="0">
                <a:solidFill>
                  <a:schemeClr val="tx2"/>
                </a:solidFill>
              </a:rPr>
              <a:t>Model 1: </a:t>
            </a:r>
            <a:r>
              <a:rPr lang="en-US" sz="4400" i="0" dirty="0" err="1">
                <a:solidFill>
                  <a:schemeClr val="tx2"/>
                </a:solidFill>
                <a:effectLst/>
              </a:rPr>
              <a:t>XGBoost</a:t>
            </a:r>
            <a:r>
              <a:rPr lang="en-US" sz="4400" i="0" dirty="0">
                <a:solidFill>
                  <a:schemeClr val="tx2"/>
                </a:solidFill>
                <a:effectLst/>
              </a:rPr>
              <a:t> (tuned)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08FE-9304-1957-F79F-C99C906D5B68}"/>
              </a:ext>
            </a:extLst>
          </p:cNvPr>
          <p:cNvSpPr txBox="1"/>
          <p:nvPr/>
        </p:nvSpPr>
        <p:spPr>
          <a:xfrm>
            <a:off x="3439886" y="518828"/>
            <a:ext cx="4767570" cy="2340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>
                <a:solidFill>
                  <a:schemeClr val="tx2"/>
                </a:solidFill>
              </a:rPr>
              <a:t>Balanced precision, recall, and F1-scores across both classes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2"/>
                </a:solidFill>
              </a:rPr>
              <a:t>B</a:t>
            </a:r>
            <a:r>
              <a:rPr lang="en-US" sz="1600" b="0" i="0" dirty="0">
                <a:solidFill>
                  <a:schemeClr val="tx2"/>
                </a:solidFill>
                <a:effectLst/>
              </a:rPr>
              <a:t>est hyperparameters for the model are: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b="0" i="0" dirty="0" err="1">
                <a:solidFill>
                  <a:schemeClr val="tx2"/>
                </a:solidFill>
                <a:effectLst/>
              </a:rPr>
              <a:t>n_estimators</a:t>
            </a:r>
            <a:r>
              <a:rPr lang="en-US" sz="1600" b="0" i="0" dirty="0">
                <a:solidFill>
                  <a:schemeClr val="tx2"/>
                </a:solidFill>
                <a:effectLst/>
              </a:rPr>
              <a:t>: 300 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b="0" i="0" dirty="0" err="1">
                <a:solidFill>
                  <a:schemeClr val="tx2"/>
                </a:solidFill>
                <a:effectLst/>
              </a:rPr>
              <a:t>max_depth</a:t>
            </a:r>
            <a:r>
              <a:rPr lang="en-US" sz="1600" b="0" i="0" dirty="0">
                <a:solidFill>
                  <a:schemeClr val="tx2"/>
                </a:solidFill>
                <a:effectLst/>
              </a:rPr>
              <a:t>: 10 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b="0" i="0" dirty="0" err="1">
                <a:solidFill>
                  <a:schemeClr val="tx2"/>
                </a:solidFill>
                <a:effectLst/>
              </a:rPr>
              <a:t>learning_rate</a:t>
            </a:r>
            <a:r>
              <a:rPr lang="en-US" sz="1600" b="0" i="0" dirty="0">
                <a:solidFill>
                  <a:schemeClr val="tx2"/>
                </a:solidFill>
                <a:effectLst/>
              </a:rPr>
              <a:t>: 0.1 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subsample: 1.0 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b="0" i="0" dirty="0" err="1">
                <a:solidFill>
                  <a:schemeClr val="tx2"/>
                </a:solidFill>
                <a:effectLst/>
              </a:rPr>
              <a:t>colsample_bytree</a:t>
            </a:r>
            <a:r>
              <a:rPr lang="en-US" sz="1600" b="0" i="0" dirty="0">
                <a:solidFill>
                  <a:schemeClr val="tx2"/>
                </a:solidFill>
                <a:effectLst/>
              </a:rPr>
              <a:t>: 1.0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E0EEF2F1-02F4-29B2-8CA3-2646DDC5A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564" y="2955145"/>
            <a:ext cx="7886700" cy="33912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8645285" y="3144779"/>
            <a:ext cx="496429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4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9144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9143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7654E-1418-D124-C6DB-400D8EB1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502413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/>
              <a:t>Confusion Matrix for Tuned </a:t>
            </a:r>
            <a:r>
              <a:rPr lang="en-US" sz="4400" dirty="0" err="1"/>
              <a:t>SGBoost</a:t>
            </a:r>
            <a:r>
              <a:rPr lang="en-US" sz="4400" dirty="0"/>
              <a:t>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7BF52-20DF-34DF-C14D-172E29928268}"/>
              </a:ext>
            </a:extLst>
          </p:cNvPr>
          <p:cNvSpPr txBox="1"/>
          <p:nvPr/>
        </p:nvSpPr>
        <p:spPr>
          <a:xfrm>
            <a:off x="182880" y="2362123"/>
            <a:ext cx="4046220" cy="437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Our model does well overall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Moderate amount of false positives (predicting low-value properties as high-value) and false negatives (predicting high-value properties as low-value). </a:t>
            </a:r>
            <a:br>
              <a:rPr lang="en-US" sz="1600" b="0" i="0" dirty="0">
                <a:effectLst/>
              </a:rPr>
            </a:br>
            <a:endParaRPr lang="en-US" sz="1600" b="0" i="0" dirty="0">
              <a:effectLst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This balanced confusion matrix is aligned with the overall accuracy and classification report.</a:t>
            </a:r>
            <a:endParaRPr lang="en-US" sz="1600" dirty="0"/>
          </a:p>
        </p:txBody>
      </p:sp>
      <p:pic>
        <p:nvPicPr>
          <p:cNvPr id="5" name="Content Placeholder 4" descr="A blue squares with numbers and a graph&#10;&#10;Description automatically generated">
            <a:extLst>
              <a:ext uri="{FF2B5EF4-FFF2-40B4-BE49-F238E27FC236}">
                <a16:creationId xmlns:a16="http://schemas.microsoft.com/office/drawing/2014/main" id="{0D6A6D1C-DAF1-2E99-C138-229FA3463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7471" y="2893173"/>
            <a:ext cx="4189329" cy="32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17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2175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292" y="0"/>
            <a:ext cx="9143998" cy="2217528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F6A9D-61D0-ED53-C8EB-1857FD49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502413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/>
              <a:t>Actual vs Predicted Values</a:t>
            </a:r>
            <a:br>
              <a:rPr lang="en-US" sz="4400"/>
            </a:br>
            <a:endParaRPr lang="en-US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70619-E07A-16A4-B5FC-A829FF2CBAC9}"/>
              </a:ext>
            </a:extLst>
          </p:cNvPr>
          <p:cNvSpPr txBox="1"/>
          <p:nvPr/>
        </p:nvSpPr>
        <p:spPr>
          <a:xfrm>
            <a:off x="216131" y="1981124"/>
            <a:ext cx="4070119" cy="4876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Near-perfect alignment of actual vs predicted property value classes along the 45-degree line.</a:t>
            </a:r>
            <a:br>
              <a:rPr lang="en-US" sz="1600" b="0" i="0" dirty="0">
                <a:solidFill>
                  <a:schemeClr val="tx2"/>
                </a:solidFill>
                <a:effectLst/>
              </a:rPr>
            </a:br>
            <a:endParaRPr lang="en-US" sz="1600" b="0" i="0" dirty="0">
              <a:solidFill>
                <a:schemeClr val="tx2"/>
              </a:solidFill>
              <a:effectLst/>
            </a:endParaRP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Shows </a:t>
            </a:r>
            <a:r>
              <a:rPr lang="en-US" sz="1600" b="0" i="0" dirty="0">
                <a:solidFill>
                  <a:schemeClr val="tx2"/>
                </a:solidFill>
                <a:effectLst/>
              </a:rPr>
              <a:t>that the </a:t>
            </a:r>
            <a:r>
              <a:rPr lang="en-US" sz="1600" b="0" i="0" dirty="0" err="1">
                <a:solidFill>
                  <a:schemeClr val="tx2"/>
                </a:solidFill>
                <a:effectLst/>
              </a:rPr>
              <a:t>XGBoost</a:t>
            </a:r>
            <a:r>
              <a:rPr lang="en-US" sz="1600" b="0" i="0" dirty="0">
                <a:solidFill>
                  <a:schemeClr val="tx2"/>
                </a:solidFill>
                <a:effectLst/>
              </a:rPr>
              <a:t> model is performing well in predicting the property value classes (high-value vs low-value).</a:t>
            </a:r>
            <a:br>
              <a:rPr lang="en-US" sz="1600" b="0" i="0" dirty="0">
                <a:solidFill>
                  <a:schemeClr val="tx2"/>
                </a:solidFill>
                <a:effectLst/>
              </a:rPr>
            </a:br>
            <a:endParaRPr lang="en-US" sz="1600" b="0" i="0" dirty="0">
              <a:solidFill>
                <a:schemeClr val="tx2"/>
              </a:solidFill>
              <a:effectLst/>
            </a:endParaRP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Model appears to accurately classify properties as either high-value or low-value with minimal errors. </a:t>
            </a: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B430A743-7729-B8D5-9626-873F65321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9179" r="17740" b="2"/>
          <a:stretch/>
        </p:blipFill>
        <p:spPr>
          <a:xfrm>
            <a:off x="4497471" y="2217529"/>
            <a:ext cx="4646529" cy="4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5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965F5-C62A-CF93-30A2-EA574FE2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72" y="324814"/>
            <a:ext cx="2743200" cy="15669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>
                <a:solidFill>
                  <a:schemeClr val="tx2"/>
                </a:solidFill>
              </a:rPr>
              <a:t>Conclusion</a:t>
            </a:r>
            <a:br>
              <a:rPr lang="en-US" sz="3100" dirty="0">
                <a:solidFill>
                  <a:schemeClr val="tx2"/>
                </a:solidFill>
              </a:rPr>
            </a:br>
            <a:endParaRPr lang="en-US" sz="31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54A8D-B4AB-CFD3-B799-18B13BC50EEB}"/>
              </a:ext>
            </a:extLst>
          </p:cNvPr>
          <p:cNvSpPr txBox="1"/>
          <p:nvPr/>
        </p:nvSpPr>
        <p:spPr>
          <a:xfrm>
            <a:off x="253266" y="1328057"/>
            <a:ext cx="3491674" cy="5310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>
                <a:solidFill>
                  <a:schemeClr val="tx2"/>
                </a:solidFill>
              </a:rPr>
              <a:t>Park Proximity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/>
              <a:t>Properties located very close to parks tend to have higher values.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dirty="0"/>
              <a:t>Nearness to green spaces is positively correlated with property value.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endParaRPr lang="en-US" sz="1600" b="1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>
                <a:solidFill>
                  <a:schemeClr val="tx2"/>
                </a:solidFill>
              </a:rPr>
              <a:t>Subway Proximity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dirty="0"/>
              <a:t>Properties farther from subway stations tend to have higher values.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endParaRPr lang="en-US" sz="1600" dirty="0"/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dirty="0"/>
              <a:t>This suggests subways may not drive higher property values in this dataset, possibly reflecting different urban or economic factors.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527" y="0"/>
            <a:ext cx="539447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47234" y="0"/>
            <a:ext cx="5394472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graph of a graph with blue and orange squares&#10;&#10;Description automatically generated">
            <a:extLst>
              <a:ext uri="{FF2B5EF4-FFF2-40B4-BE49-F238E27FC236}">
                <a16:creationId xmlns:a16="http://schemas.microsoft.com/office/drawing/2014/main" id="{31BFE160-6975-9B3C-D032-C536F75D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17" r="4" b="4"/>
          <a:stretch/>
        </p:blipFill>
        <p:spPr>
          <a:xfrm>
            <a:off x="3880846" y="98697"/>
            <a:ext cx="5009888" cy="3301434"/>
          </a:xfrm>
          <a:prstGeom prst="rect">
            <a:avLst/>
          </a:prstGeom>
        </p:spPr>
      </p:pic>
      <p:pic>
        <p:nvPicPr>
          <p:cNvPr id="9" name="Content Placeholder 8" descr="A graph of a graph&#10;&#10;Description automatically generated">
            <a:extLst>
              <a:ext uri="{FF2B5EF4-FFF2-40B4-BE49-F238E27FC236}">
                <a16:creationId xmlns:a16="http://schemas.microsoft.com/office/drawing/2014/main" id="{0B2EEB47-70EB-23CD-5D76-70CCB9D15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8721" b="4"/>
          <a:stretch/>
        </p:blipFill>
        <p:spPr>
          <a:xfrm>
            <a:off x="3880846" y="3550061"/>
            <a:ext cx="5009888" cy="31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1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7A824-E4CD-FAF3-CC62-0DB0472B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813"/>
            <a:ext cx="2114550" cy="5577934"/>
          </a:xfrm>
        </p:spPr>
        <p:txBody>
          <a:bodyPr>
            <a:normAutofit/>
          </a:bodyPr>
          <a:lstStyle/>
          <a:p>
            <a:r>
              <a:rPr lang="en-US"/>
              <a:t>Next Steps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6A577BFF-5544-B8E2-E0C7-FEFC87FBA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133150"/>
              </p:ext>
            </p:extLst>
          </p:nvPr>
        </p:nvGraphicFramePr>
        <p:xfrm>
          <a:off x="3605417" y="457200"/>
          <a:ext cx="5252833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2138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2175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292" y="0"/>
            <a:ext cx="9143998" cy="2217528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8CCCF-91B6-394C-C6D3-02DB639A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502413" cy="1600124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3E7E09-E078-BA02-A301-547E095E2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17529"/>
            <a:ext cx="3657600" cy="4640471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chemeClr val="tx2"/>
                </a:solidFill>
              </a:rPr>
              <a:t>Analyze how proximity to subway stations and parks impacts property values in L.A.</a:t>
            </a:r>
            <a:br>
              <a:rPr lang="en-US" sz="1500" dirty="0">
                <a:solidFill>
                  <a:schemeClr val="tx2"/>
                </a:solidFill>
              </a:rPr>
            </a:br>
            <a:endParaRPr lang="en-US" sz="1500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</a:rPr>
              <a:t>Critical for real estate investors, city planners, and homeowners.</a:t>
            </a:r>
            <a:br>
              <a:rPr lang="en-US" sz="1500" dirty="0">
                <a:solidFill>
                  <a:schemeClr val="tx2"/>
                </a:solidFill>
              </a:rPr>
            </a:br>
            <a:endParaRPr lang="en-US" sz="1500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</a:rPr>
              <a:t>Key questions addressed:</a:t>
            </a:r>
          </a:p>
          <a:p>
            <a:pPr>
              <a:buFont typeface="+mj-lt"/>
              <a:buAutoNum type="arabicPeriod"/>
            </a:pPr>
            <a:r>
              <a:rPr lang="en-US" sz="1500" dirty="0">
                <a:solidFill>
                  <a:schemeClr val="tx2"/>
                </a:solidFill>
              </a:rPr>
              <a:t>Does proximity to subways increase or decrease property values?</a:t>
            </a:r>
            <a:br>
              <a:rPr lang="en-US" sz="1500" dirty="0">
                <a:solidFill>
                  <a:schemeClr val="tx2"/>
                </a:solidFill>
              </a:rPr>
            </a:br>
            <a:endParaRPr lang="en-US" sz="15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500" dirty="0">
                <a:solidFill>
                  <a:schemeClr val="tx2"/>
                </a:solidFill>
              </a:rPr>
              <a:t>How do parks influence property prices in nearby areas?</a:t>
            </a: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pic>
        <p:nvPicPr>
          <p:cNvPr id="15" name="Content Placeholder 14" descr="A person wearing a suit using a tablet standing on the platform of a train station">
            <a:extLst>
              <a:ext uri="{FF2B5EF4-FFF2-40B4-BE49-F238E27FC236}">
                <a16:creationId xmlns:a16="http://schemas.microsoft.com/office/drawing/2014/main" id="{EC70B2DE-CD47-FF73-0FAF-5C75CAB1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71" r="2941" b="-2"/>
          <a:stretch/>
        </p:blipFill>
        <p:spPr>
          <a:xfrm>
            <a:off x="4497471" y="2217529"/>
            <a:ext cx="4646529" cy="4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9144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9143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82231-62D7-0BA3-7A39-4E9349D6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502413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/>
              <a:t>Data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B1F8B-8C3A-2A97-A9AF-A4D55EA8DB90}"/>
              </a:ext>
            </a:extLst>
          </p:cNvPr>
          <p:cNvSpPr txBox="1"/>
          <p:nvPr/>
        </p:nvSpPr>
        <p:spPr>
          <a:xfrm>
            <a:off x="465364" y="2605386"/>
            <a:ext cx="3868821" cy="3552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685800">
              <a:lnSpc>
                <a:spcPct val="110000"/>
              </a:lnSpc>
              <a:spcBef>
                <a:spcPts val="75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500" dirty="0">
                <a:solidFill>
                  <a:schemeClr val="tx2"/>
                </a:solidFill>
              </a:rPr>
              <a:t>This analysis relies on three main datasets:</a:t>
            </a:r>
          </a:p>
          <a:p>
            <a:pPr marL="171450" indent="-171450" defTabSz="685800">
              <a:lnSpc>
                <a:spcPct val="110000"/>
              </a:lnSpc>
              <a:spcBef>
                <a:spcPts val="75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Property Dataset: Includes property details such as value, location (latitude/longitude), square footage, bedrooms, and bathrooms. </a:t>
            </a:r>
          </a:p>
          <a:p>
            <a:pPr marL="171450" indent="-171450" defTabSz="685800">
              <a:lnSpc>
                <a:spcPct val="110000"/>
              </a:lnSpc>
              <a:spcBef>
                <a:spcPts val="75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Subway Dataset: Contains the latitude and longitude of subway stations across Los Angeles.</a:t>
            </a:r>
          </a:p>
          <a:p>
            <a:pPr marL="171450" indent="-171450" defTabSz="685800">
              <a:lnSpc>
                <a:spcPct val="110000"/>
              </a:lnSpc>
              <a:spcBef>
                <a:spcPts val="75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Park Dataset: Lists the location of parks and green spaces within the city.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F069B-7CFB-F05D-E87D-28387379E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7471" y="2950029"/>
            <a:ext cx="4364333" cy="30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8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2175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292" y="0"/>
            <a:ext cx="9143998" cy="221752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49CC7-E033-3F44-B63F-4407AE14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502413" cy="1600124"/>
          </a:xfrm>
        </p:spPr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5264-217E-3193-46B7-603F1FF9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2471056"/>
            <a:ext cx="4101193" cy="400594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500" dirty="0">
                <a:solidFill>
                  <a:schemeClr val="tx2"/>
                </a:solidFill>
              </a:rPr>
              <a:t>Key steps in preparing the data include:</a:t>
            </a:r>
            <a:br>
              <a:rPr lang="en-US" sz="1500" dirty="0">
                <a:solidFill>
                  <a:schemeClr val="tx2"/>
                </a:solidFill>
              </a:rPr>
            </a:br>
            <a:endParaRPr lang="en-US" sz="15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500" dirty="0">
                <a:solidFill>
                  <a:schemeClr val="tx2"/>
                </a:solidFill>
              </a:rPr>
              <a:t> Filtering the property dataset to focus on the year 2023, which provided the most recent property value data and pare our data for efficiency.</a:t>
            </a:r>
            <a:br>
              <a:rPr lang="en-US" sz="1500" dirty="0">
                <a:solidFill>
                  <a:schemeClr val="tx2"/>
                </a:solidFill>
              </a:rPr>
            </a:br>
            <a:endParaRPr lang="en-US" sz="15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500" dirty="0">
                <a:solidFill>
                  <a:schemeClr val="tx2"/>
                </a:solidFill>
              </a:rPr>
              <a:t> Calculating the distance from each property to the nearest subway station and park.</a:t>
            </a:r>
            <a:br>
              <a:rPr lang="en-US" sz="1500" dirty="0">
                <a:solidFill>
                  <a:schemeClr val="tx2"/>
                </a:solidFill>
              </a:rPr>
            </a:br>
            <a:endParaRPr lang="en-US" sz="15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500" dirty="0">
                <a:solidFill>
                  <a:schemeClr val="tx2"/>
                </a:solidFill>
              </a:rPr>
              <a:t> Removing properties with missing values, reducing the dataset to 2.4 million records.</a:t>
            </a:r>
            <a:br>
              <a:rPr lang="en-US" sz="1500" dirty="0">
                <a:solidFill>
                  <a:schemeClr val="tx2"/>
                </a:solidFill>
              </a:rPr>
            </a:br>
            <a:endParaRPr lang="en-US" sz="15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500" dirty="0">
                <a:solidFill>
                  <a:schemeClr val="tx2"/>
                </a:solidFill>
              </a:rPr>
              <a:t> Serializing filtered datasets to improve performance and avoid crashes during analysis.</a:t>
            </a:r>
          </a:p>
          <a:p>
            <a:pPr marL="0" indent="0">
              <a:buNone/>
            </a:pPr>
            <a:endParaRPr lang="en-US" sz="15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pic>
        <p:nvPicPr>
          <p:cNvPr id="1028" name="Picture 4" descr="Output image">
            <a:extLst>
              <a:ext uri="{FF2B5EF4-FFF2-40B4-BE49-F238E27FC236}">
                <a16:creationId xmlns:a16="http://schemas.microsoft.com/office/drawing/2014/main" id="{253E0D43-8B22-8E18-3224-ADDE9D650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0" r="19092" b="-1"/>
          <a:stretch/>
        </p:blipFill>
        <p:spPr bwMode="auto">
          <a:xfrm>
            <a:off x="4497471" y="2217529"/>
            <a:ext cx="4646529" cy="464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1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E8C1A-0F5F-3A6E-7D46-4E957DDC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813"/>
            <a:ext cx="2114550" cy="5577934"/>
          </a:xfrm>
        </p:spPr>
        <p:txBody>
          <a:bodyPr>
            <a:normAutofit/>
          </a:bodyPr>
          <a:lstStyle/>
          <a:p>
            <a:r>
              <a:rPr lang="en-US" sz="2300"/>
              <a:t>Feature Engineering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BD35B2-F5AF-51E0-4CE5-974EA276ED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37570"/>
              </p:ext>
            </p:extLst>
          </p:nvPr>
        </p:nvGraphicFramePr>
        <p:xfrm>
          <a:off x="3605417" y="457200"/>
          <a:ext cx="5252833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695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9144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9143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90602-10A5-289B-4945-FDA9C95E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502413" cy="1600124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EAE5-97CA-ABDF-FF5B-9E4154CD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605386"/>
            <a:ext cx="3869871" cy="3692800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Initial findings from EDA showed: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Properties closer to subway stations (within 0.25 miles) generally have higher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Parks also positively impact nearby property values, though the effect was weaker compared to subways.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Outliers were present, particularly in areas with high land values but fewer amenities.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A graph of a graph showing a number of square boxes&#10;&#10;Description automatically generated with medium confidence">
            <a:extLst>
              <a:ext uri="{FF2B5EF4-FFF2-40B4-BE49-F238E27FC236}">
                <a16:creationId xmlns:a16="http://schemas.microsoft.com/office/drawing/2014/main" id="{67D81693-8303-1F55-D41B-ABF57F27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65" y="2745362"/>
            <a:ext cx="4471135" cy="33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2175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292" y="0"/>
            <a:ext cx="9143998" cy="2217528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EED2A-3015-657D-4089-C4B19869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12" y="381000"/>
            <a:ext cx="8495606" cy="1600124"/>
          </a:xfrm>
        </p:spPr>
        <p:txBody>
          <a:bodyPr>
            <a:normAutofit/>
          </a:bodyPr>
          <a:lstStyle/>
          <a:p>
            <a:r>
              <a:rPr lang="en-US" dirty="0"/>
              <a:t>Square Footage vs. Subway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03DE-0180-02D4-9B8B-7BDAABAA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4600"/>
            <a:ext cx="3657600" cy="3783586"/>
          </a:xfrm>
        </p:spPr>
        <p:txBody>
          <a:bodyPr anchor="ctr">
            <a:normAutofit/>
          </a:bodyPr>
          <a:lstStyle/>
          <a:p>
            <a:r>
              <a:rPr lang="en-US" sz="1600" b="0" i="0" dirty="0">
                <a:solidFill>
                  <a:schemeClr val="tx2"/>
                </a:solidFill>
                <a:effectLst/>
                <a:latin typeface="system-ui"/>
              </a:rPr>
              <a:t>Proximity to subways is a factor in valuations.</a:t>
            </a:r>
          </a:p>
          <a:p>
            <a:r>
              <a:rPr lang="en-US" sz="1600" b="0" i="0" dirty="0">
                <a:solidFill>
                  <a:schemeClr val="tx2"/>
                </a:solidFill>
                <a:effectLst/>
                <a:latin typeface="system-ui"/>
              </a:rPr>
              <a:t>Square footage has a much more direct impact on property value. </a:t>
            </a:r>
          </a:p>
          <a:p>
            <a:r>
              <a:rPr lang="en-US" sz="1600" b="0" i="0" dirty="0">
                <a:solidFill>
                  <a:schemeClr val="tx2"/>
                </a:solidFill>
                <a:effectLst/>
                <a:latin typeface="system-ui"/>
              </a:rPr>
              <a:t>High-value properties are often located relatively close to subways and have significantly larger square footage. </a:t>
            </a:r>
          </a:p>
          <a:p>
            <a:r>
              <a:rPr lang="en-US" sz="1600" b="0" i="0" dirty="0">
                <a:solidFill>
                  <a:schemeClr val="tx2"/>
                </a:solidFill>
                <a:effectLst/>
                <a:latin typeface="system-ui"/>
              </a:rPr>
              <a:t>Properties far from subways tend to be lower value, but there are exceptions where large square footage compensates for the distance.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5A247E3D-0C75-2CF3-FD58-9F93B332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21" r="33751" b="2"/>
          <a:stretch/>
        </p:blipFill>
        <p:spPr>
          <a:xfrm>
            <a:off x="4286250" y="2598529"/>
            <a:ext cx="4608368" cy="42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9144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9143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16423-AF3A-7074-B193-1DCB74AE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58" y="381000"/>
            <a:ext cx="8670175" cy="16001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Square Footage vs. Park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7E60-B356-2214-CFB6-EF49EC632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45362"/>
            <a:ext cx="3600450" cy="3552824"/>
          </a:xfrm>
        </p:spPr>
        <p:txBody>
          <a:bodyPr anchor="ctr">
            <a:normAutofit/>
          </a:bodyPr>
          <a:lstStyle/>
          <a:p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Proximity to parks appears to have a stronger correlation with high-value properties compared to proximity to subways, where the high-value properties were more spread out. </a:t>
            </a:r>
          </a:p>
          <a:p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Square footage remains a key determinant, with larger properties being more valuable, especially when located closer to park</a:t>
            </a:r>
          </a:p>
          <a:p>
            <a:r>
              <a:rPr lang="en-US" sz="1600" dirty="0">
                <a:solidFill>
                  <a:schemeClr val="tx1"/>
                </a:solidFill>
                <a:latin typeface="system-ui"/>
              </a:rPr>
              <a:t>Properties with more square footage and closer to parks are likely to have higher values.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system-ui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4C7846A0-6646-C875-0050-A5CB7E09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269" y="2790543"/>
            <a:ext cx="4892164" cy="31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87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491198-AF87-4E71-AAD9-AE427363C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2E1C05-3303-4DCD-9685-3BDE5AEF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184319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F2E59A-66C6-4BE2-B3FB-D5DE585D2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9143998" cy="1833647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871E1-A8A5-29B2-2E72-B53E98C3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452"/>
            <a:ext cx="8062928" cy="15141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/>
              <a:t>Feature Engineering</a:t>
            </a:r>
            <a:br>
              <a:rPr lang="en-US" sz="4700"/>
            </a:br>
            <a:endParaRPr lang="en-US" sz="4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6FFFA-282C-A4D2-FE0C-D09070549317}"/>
              </a:ext>
            </a:extLst>
          </p:cNvPr>
          <p:cNvSpPr txBox="1"/>
          <p:nvPr/>
        </p:nvSpPr>
        <p:spPr>
          <a:xfrm>
            <a:off x="163287" y="2012647"/>
            <a:ext cx="3428614" cy="4116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 b="0" i="0" dirty="0">
                <a:effectLst/>
                <a:latin typeface="system-ui"/>
              </a:rPr>
              <a:t>Plot reveals the following insights from the </a:t>
            </a:r>
            <a:r>
              <a:rPr lang="en-US" sz="1600" b="0" i="0" dirty="0" err="1">
                <a:effectLst/>
                <a:latin typeface="system-ui"/>
              </a:rPr>
              <a:t>XGBoost</a:t>
            </a:r>
            <a:r>
              <a:rPr lang="en-US" sz="1600" b="0" i="0" dirty="0">
                <a:effectLst/>
                <a:latin typeface="system-ui"/>
              </a:rPr>
              <a:t> model:</a:t>
            </a:r>
            <a:br>
              <a:rPr lang="en-US" sz="1600" b="0" i="0" dirty="0">
                <a:effectLst/>
                <a:latin typeface="system-ui"/>
              </a:rPr>
            </a:br>
            <a:endParaRPr lang="en-US" sz="1600" b="0" i="0" dirty="0">
              <a:effectLst/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ystem-ui"/>
              </a:rPr>
              <a:t>SQFTmain</a:t>
            </a:r>
            <a:r>
              <a:rPr lang="en-US" sz="1600" dirty="0">
                <a:latin typeface="system-ui"/>
              </a:rPr>
              <a:t>: size of the property is the primary factor affecting property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P</a:t>
            </a:r>
            <a:r>
              <a:rPr lang="en-US" sz="1600" b="0" i="0" dirty="0">
                <a:effectLst/>
                <a:latin typeface="system-ui"/>
              </a:rPr>
              <a:t>roperties closer to parks tend to have higher values.</a:t>
            </a:r>
          </a:p>
          <a:p>
            <a:endParaRPr lang="en-US" sz="1600" b="0" i="0" dirty="0">
              <a:effectLst/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Subway proximity is important, but less than nearness to parks. </a:t>
            </a:r>
          </a:p>
          <a:p>
            <a:endParaRPr lang="en-US" sz="1600" b="0" i="0" dirty="0">
              <a:effectLst/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Properties with more square footage and closer to parks are likely to have higher values.</a:t>
            </a:r>
            <a:endParaRPr lang="en-US" sz="1600" dirty="0">
              <a:latin typeface="system-ui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103B0-018E-62C1-4CAC-95A8A8B92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77174" y="2113051"/>
            <a:ext cx="5364540" cy="35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15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962</Words>
  <Application>Microsoft Macintosh PowerPoint</Application>
  <PresentationFormat>On-screen Show (4:3)</PresentationFormat>
  <Paragraphs>88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AvenirNext LT Pro Medium</vt:lpstr>
      <vt:lpstr>Calibri</vt:lpstr>
      <vt:lpstr>system-ui</vt:lpstr>
      <vt:lpstr>BlockprintVTI</vt:lpstr>
      <vt:lpstr>       Impact of Proximity to Subway and Parks  on Property Values in Los Angeles </vt:lpstr>
      <vt:lpstr>Problem Statement</vt:lpstr>
      <vt:lpstr>Data Overview</vt:lpstr>
      <vt:lpstr>Data Preprocessing</vt:lpstr>
      <vt:lpstr>Feature Engineering</vt:lpstr>
      <vt:lpstr>Exploratory Data Analysis (EDA)</vt:lpstr>
      <vt:lpstr>Square Footage vs. Subway Proximity</vt:lpstr>
      <vt:lpstr>Square Footage vs. Park Proximity</vt:lpstr>
      <vt:lpstr>Feature Engineering </vt:lpstr>
      <vt:lpstr>Modeling Approach</vt:lpstr>
      <vt:lpstr>Model 1: XGBoost (tuned)</vt:lpstr>
      <vt:lpstr>Confusion Matrix for Tuned SGBoost Model</vt:lpstr>
      <vt:lpstr>Actual vs Predicted Values </vt:lpstr>
      <vt:lpstr>Conclusion 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Impact of Proximity to Subway and Parks  on Property Values in Los Angeles </dc:title>
  <dc:creator>Wesley Hall</dc:creator>
  <cp:lastModifiedBy>Wesley Hall</cp:lastModifiedBy>
  <cp:revision>3</cp:revision>
  <dcterms:created xsi:type="dcterms:W3CDTF">2024-09-28T00:24:25Z</dcterms:created>
  <dcterms:modified xsi:type="dcterms:W3CDTF">2024-10-01T01:57:26Z</dcterms:modified>
</cp:coreProperties>
</file>